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9" r:id="rId3"/>
    <p:sldId id="268" r:id="rId4"/>
    <p:sldId id="257" r:id="rId5"/>
    <p:sldId id="314" r:id="rId6"/>
    <p:sldId id="315" r:id="rId7"/>
    <p:sldId id="267" r:id="rId8"/>
    <p:sldId id="260" r:id="rId9"/>
    <p:sldId id="269" r:id="rId10"/>
    <p:sldId id="270" r:id="rId11"/>
    <p:sldId id="271" r:id="rId12"/>
    <p:sldId id="272" r:id="rId13"/>
    <p:sldId id="278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3" r:id="rId25"/>
    <p:sldId id="304" r:id="rId26"/>
    <p:sldId id="288" r:id="rId27"/>
    <p:sldId id="289" r:id="rId28"/>
    <p:sldId id="294" r:id="rId29"/>
    <p:sldId id="290" r:id="rId30"/>
    <p:sldId id="291" r:id="rId31"/>
    <p:sldId id="292" r:id="rId32"/>
    <p:sldId id="293" r:id="rId33"/>
    <p:sldId id="305" r:id="rId34"/>
    <p:sldId id="295" r:id="rId35"/>
    <p:sldId id="301" r:id="rId36"/>
    <p:sldId id="302" r:id="rId37"/>
    <p:sldId id="298" r:id="rId38"/>
    <p:sldId id="299" r:id="rId39"/>
    <p:sldId id="300" r:id="rId40"/>
    <p:sldId id="263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6" r:id="rId49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tags" Target="tags/tag1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BE19-057E-47A2-8962-086EF9027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80FC-1B52-4C28-AC26-2C4EF5DBE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80FC-1B52-4C28-AC26-2C4EF5DBE0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112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ct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66E4A00-F7CF-4169-BB46-15E44ECAA764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3C42ED-1ECF-4FEC-975F-B15517A791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Tx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mvsu.edu/LibraryTheme" TargetMode="External" /><Relationship Id="rId3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ohu.edu.tr/" TargetMode="External" /><Relationship Id="rId3" Type="http://schemas.openxmlformats.org/officeDocument/2006/relationships/image" Target="../media/image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univ-perp.fr/" TargetMode="External" /><Relationship Id="rId3" Type="http://schemas.openxmlformats.org/officeDocument/2006/relationships/image" Target="../media/image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6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mailto:academicmobility@bk.ru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mvsu.edu/" TargetMode="External" /><Relationship Id="rId3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Заголовок 1"/>
          <p:cNvSpPr txBox="1"/>
          <p:nvPr/>
        </p:nvSpPr>
        <p:spPr bwMode="auto">
          <a:xfrm>
            <a:off x="611560" y="855663"/>
            <a:ext cx="7704856" cy="1709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 defTabSz="685800"/>
            <a:endParaRPr lang="ru-RU" altLang="ru-RU" sz="240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defTabSz="685800"/>
            <a:r>
              <a:rPr lang="ru-RU" altLang="ru-RU" sz="24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Казахский национальный женский педагогический университет</a:t>
            </a:r>
          </a:p>
        </p:txBody>
      </p:sp>
      <p:sp>
        <p:nvSpPr>
          <p:cNvPr id="12291" name="Прямоугольник 8"/>
          <p:cNvSpPr>
            <a:spLocks noChangeArrowheads="1"/>
          </p:cNvSpPr>
          <p:nvPr/>
        </p:nvSpPr>
        <p:spPr bwMode="auto">
          <a:xfrm>
            <a:off x="683568" y="2708920"/>
            <a:ext cx="7683500" cy="1987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ПРОГРАММА ВНЕШНЕЙ АКАДЕМИЧЕСКОЙ МОБИЛЬНОСТИ</a:t>
            </a:r>
            <a:endParaRPr lang="kk-KZ" altLang="ru-RU" sz="3600" b="1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806700" y="5935663"/>
            <a:ext cx="3673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  <a:latin typeface="Cambria" pitchFamily="18" charset="0"/>
              </a:rPr>
              <a:t>2020 год</a:t>
            </a:r>
            <a:endParaRPr lang="en-US" altLang="ru-RU" sz="200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72312-78A7-4588-9992-AFEBB513AD54}" type="slidenum">
              <a:rPr lang="ru-RU" sz="1400" smtClean="0">
                <a:solidFill>
                  <a:schemeClr val="tx1"/>
                </a:solidFill>
                <a:latin typeface="Cambria" pitchFamily="18" charset="0"/>
              </a:rPr>
              <a:pPr>
                <a:defRPr/>
              </a:pPr>
              <a:t>1</a:t>
            </a:fld>
            <a:endParaRPr lang="ru-RU" sz="140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user.user-ПК\Desktop\logo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3888" y="260648"/>
            <a:ext cx="1800200" cy="1584176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99592" y="4727227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.user-ПК\Desktop\2017-2018\фото вуз-партнеров\MVSU - USA\24796200-mvsu-mississippi-valley-state-universit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692696"/>
            <a:ext cx="8064896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20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/>
              </a:rPr>
              <a:t>James Herbert White Library</a:t>
            </a:r>
            <a:br>
              <a:rPr lang="en-US" sz="420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/>
              </a:rPr>
            </a:br>
            <a:endParaRPr lang="ru-RU" sz="420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4098" name="Picture 2" descr="C:\Users\user.user-ПК\Desktop\2017-2018\фото вуз-партнеров\MVSU - USA\Library_Building_Shot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67544" y="2132856"/>
            <a:ext cx="8229600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user.user-ПК\Desktop\документы\Академическая Мобильность\Академ моб фото\фото 2016\фото MVSU\IMG_088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60648"/>
            <a:ext cx="5328592" cy="3744416"/>
          </a:xfrm>
          <a:prstGeom prst="rect">
            <a:avLst/>
          </a:prstGeom>
          <a:noFill/>
        </p:spPr>
      </p:pic>
      <p:pic>
        <p:nvPicPr>
          <p:cNvPr id="8195" name="Picture 3" descr="C:\Users\user.user-ПК\Desktop\документы\Академическая Мобильность\Академ моб фото\фото 2016\фото MVSU\ss 25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508104" y="1124744"/>
            <a:ext cx="3394472" cy="4525962"/>
          </a:xfrm>
          <a:prstGeom prst="rect">
            <a:avLst/>
          </a:prstGeom>
          <a:noFill/>
        </p:spPr>
      </p:pic>
      <p:pic>
        <p:nvPicPr>
          <p:cNvPr id="8196" name="Picture 4" descr="C:\Users\user.user-ПК\Desktop\документы\Академическая Мобильность\Академ моб фото\фото 2016\фото MVSU\ss 248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3501008"/>
            <a:ext cx="5256584" cy="3123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500" smtClean="0">
                <a:latin typeface="Constantia" pitchFamily="18" charset="0"/>
              </a:rPr>
              <a:t>Учебные корпуса </a:t>
            </a:r>
            <a:endParaRPr lang="ru-RU" sz="4500">
              <a:latin typeface="Constantia" pitchFamily="18" charset="0"/>
            </a:endParaRPr>
          </a:p>
        </p:txBody>
      </p:sp>
      <p:pic>
        <p:nvPicPr>
          <p:cNvPr id="5122" name="Picture 2" descr="C:\Users\user.user-ПК\Desktop\2017-2018\фото вуз-партнеров\MVSU - USA\Mississippi-Valley-State-Universit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412776"/>
            <a:ext cx="8064896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.user-ПК\Desktop\2017-2018\фото вуз-партнеров\MVSU - USA\department of bioinformatic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052736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r>
              <a:rPr lang="kk-KZ" sz="4000" smtClean="0">
                <a:latin typeface="Constantia" pitchFamily="18" charset="0"/>
              </a:rPr>
              <a:t>Столовая;</a:t>
            </a:r>
          </a:p>
          <a:p>
            <a:r>
              <a:rPr lang="kk-KZ" sz="4000" smtClean="0">
                <a:latin typeface="Constantia" pitchFamily="18" charset="0"/>
              </a:rPr>
              <a:t>Спортзал;</a:t>
            </a:r>
          </a:p>
          <a:p>
            <a:r>
              <a:rPr lang="kk-KZ" sz="4000" smtClean="0">
                <a:latin typeface="Constantia" pitchFamily="18" charset="0"/>
              </a:rPr>
              <a:t>Бассейн;</a:t>
            </a:r>
          </a:p>
          <a:p>
            <a:r>
              <a:rPr lang="kk-KZ" sz="4000" smtClean="0">
                <a:latin typeface="Constantia" pitchFamily="18" charset="0"/>
              </a:rPr>
              <a:t>Библиотека;</a:t>
            </a:r>
          </a:p>
          <a:p>
            <a:r>
              <a:rPr lang="kk-KZ" sz="4000" smtClean="0">
                <a:latin typeface="Constantia" pitchFamily="18" charset="0"/>
              </a:rPr>
              <a:t>Общежития.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/>
          </a:bodyPr>
          <a:lstStyle/>
          <a:p>
            <a:r>
              <a:rPr lang="kk-KZ" sz="4500" smtClean="0">
                <a:latin typeface="Constantia" pitchFamily="18" charset="0"/>
              </a:rPr>
              <a:t>Дополнительные здания </a:t>
            </a:r>
            <a:endParaRPr lang="ru-RU" sz="4500">
              <a:latin typeface="Constantia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.user-ПК\Desktop\2017-2018\фото вуз-партнеров\MVSU - USA\maxresdefaul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260648"/>
            <a:ext cx="5471718" cy="3024336"/>
          </a:xfrm>
          <a:prstGeom prst="rect">
            <a:avLst/>
          </a:prstGeom>
          <a:noFill/>
        </p:spPr>
      </p:pic>
      <p:pic>
        <p:nvPicPr>
          <p:cNvPr id="7171" name="Picture 3" descr="C:\Users\user.user-ПК\Desktop\2017-2018\фото вуз-партнеров\MVSU - USA\MVS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9428" b="0"/>
          <a:stretch>
            <a:fillRect/>
          </a:stretch>
        </p:blipFill>
        <p:spPr bwMode="auto">
          <a:xfrm>
            <a:off x="2123728" y="3356992"/>
            <a:ext cx="6799567" cy="3284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mtClean="0">
                <a:latin typeface="Constantia" pitchFamily="18" charset="0"/>
              </a:rPr>
              <a:t>Наши студенты</a:t>
            </a:r>
            <a:br>
              <a:rPr lang="kk-KZ" smtClean="0">
                <a:latin typeface="Constantia" pitchFamily="18" charset="0"/>
              </a:rPr>
            </a:br>
            <a:r>
              <a:rPr lang="en-US" smtClean="0">
                <a:latin typeface="Constantia" pitchFamily="18" charset="0"/>
              </a:rPr>
              <a:t>International week</a:t>
            </a:r>
            <a:endParaRPr lang="ru-RU">
              <a:latin typeface="Constantia" pitchFamily="18" charset="0"/>
            </a:endParaRPr>
          </a:p>
        </p:txBody>
      </p:sp>
      <p:pic>
        <p:nvPicPr>
          <p:cNvPr id="9219" name="Picture 3" descr="C:\Users\user.user-ПК\Desktop\IMG-20190826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3893" b="0"/>
          <a:stretch>
            <a:fillRect/>
          </a:stretch>
        </p:blipFill>
        <p:spPr bwMode="auto">
          <a:xfrm>
            <a:off x="251520" y="1484784"/>
            <a:ext cx="4968552" cy="2376264"/>
          </a:xfrm>
          <a:prstGeom prst="rect">
            <a:avLst/>
          </a:prstGeom>
          <a:noFill/>
        </p:spPr>
      </p:pic>
      <p:pic>
        <p:nvPicPr>
          <p:cNvPr id="9220" name="Picture 4" descr="C:\Users\user.user-ПК\Desktop\документы\Академическая Мобильность\Академ моб фото\фото 2016\12963716_1072567812786269_6464155896337497880_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99792" y="3789040"/>
            <a:ext cx="6084168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mtClean="0"/>
              <a:t>Можете увидеть...</a:t>
            </a:r>
            <a:endParaRPr lang="ru-RU"/>
          </a:p>
        </p:txBody>
      </p:sp>
      <p:pic>
        <p:nvPicPr>
          <p:cNvPr id="10243" name="Picture 3" descr="C:\Users\user.user-ПК\Desktop\IMG-20190826-WA0014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20072" y="548680"/>
            <a:ext cx="3672408" cy="4525962"/>
          </a:xfrm>
          <a:prstGeom prst="rect">
            <a:avLst/>
          </a:prstGeom>
          <a:noFill/>
        </p:spPr>
      </p:pic>
      <p:pic>
        <p:nvPicPr>
          <p:cNvPr id="10244" name="Picture 4" descr="C:\Users\user.user-ПК\Desktop\IMG-20190826-WA001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1196752"/>
            <a:ext cx="4392488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Можете </a:t>
            </a:r>
            <a:r>
              <a:rPr lang="kk-KZ"/>
              <a:t>увидеть......</a:t>
            </a:r>
            <a:endParaRPr lang="ru-RU"/>
          </a:p>
        </p:txBody>
      </p:sp>
      <p:pic>
        <p:nvPicPr>
          <p:cNvPr id="11266" name="Picture 2" descr="C:\Users\user.user-ПК\Desktop\IMG-2019082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20072" y="332656"/>
            <a:ext cx="3744416" cy="4525962"/>
          </a:xfrm>
          <a:prstGeom prst="rect">
            <a:avLst/>
          </a:prstGeom>
          <a:noFill/>
        </p:spPr>
      </p:pic>
      <p:pic>
        <p:nvPicPr>
          <p:cNvPr id="11267" name="Picture 3" descr="C:\Users\user.user-ПК\Desktop\IMG-20190826-WA00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1268760"/>
            <a:ext cx="4248472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kk-KZ" b="1" i="1" smtClean="0"/>
          </a:p>
          <a:p>
            <a:pPr algn="ctr"/>
            <a:r>
              <a:rPr lang="kk-KZ" sz="4200" b="1" i="1" smtClean="0">
                <a:latin typeface="Constantia" pitchFamily="18" charset="0"/>
              </a:rPr>
              <a:t> </a:t>
            </a:r>
            <a:r>
              <a:rPr lang="kk-KZ" sz="4400" b="1" i="1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altLang="ru-RU" sz="4400" b="1" i="1" smtClean="0">
                <a:latin typeface="Times New Roman" pitchFamily="18" charset="0"/>
                <a:cs typeface="Times New Roman" pitchFamily="18" charset="0"/>
              </a:rPr>
              <a:t>программа внешней академической мобильности</a:t>
            </a:r>
            <a:r>
              <a:rPr lang="kk-KZ" sz="4200" b="1" i="1" smtClean="0">
                <a:latin typeface="Constantia" pitchFamily="18" charset="0"/>
              </a:rPr>
              <a:t>?</a:t>
            </a:r>
            <a:endParaRPr lang="ru-RU" sz="4200" b="1" i="1">
              <a:latin typeface="Constantia" pitchFamily="18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10000"/>
          </a:bodyPr>
          <a:lstStyle/>
          <a:p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Университет основан в 1992 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kk-KZ" sz="31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100">
                <a:latin typeface="Times New Roman" pitchFamily="18" charset="0"/>
                <a:cs typeface="Times New Roman" pitchFamily="18" charset="0"/>
              </a:rPr>
              <a:t>Университете обучаются о</a:t>
            </a:r>
            <a:r>
              <a:rPr lang="kk-KZ" sz="310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kk-KZ" sz="3100" smtClean="0"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kk-KZ" sz="310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kk-KZ" sz="31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100">
                <a:latin typeface="Times New Roman" pitchFamily="18" charset="0"/>
                <a:cs typeface="Times New Roman" pitchFamily="18" charset="0"/>
              </a:rPr>
              <a:t>Входит в 50 лучших университетов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Турции;</a:t>
            </a:r>
          </a:p>
          <a:p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Программа академической мобильности  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MEVLANA</a:t>
            </a:r>
            <a:r>
              <a:rPr lang="kk-KZ" sz="31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Faculties </a:t>
            </a:r>
            <a:endParaRPr lang="kk-KZ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Инженерное дело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- Наука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литература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- Экономика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бизнес-администрирование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- Образование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- Архитектура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- Сельскохозяйственные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науки и технологии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  <a:hlinkClick r:id="rId2"/>
              </a:rPr>
              <a:t>ohu.edu.tr</a:t>
            </a:r>
            <a:endParaRPr lang="kk-KZ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mtClean="0">
              <a:latin typeface="Constantia" pitchFamily="18" charset="0"/>
            </a:endParaRPr>
          </a:p>
          <a:p>
            <a:endParaRPr lang="kk-KZ" smtClean="0">
              <a:latin typeface="Constantia" pitchFamily="18" charset="0"/>
            </a:endParaRPr>
          </a:p>
          <a:p>
            <a:endParaRPr lang="en-US" smtClean="0">
              <a:latin typeface="Constantia" pitchFamily="18" charset="0"/>
            </a:endParaRPr>
          </a:p>
          <a:p>
            <a:endParaRPr lang="kk-KZ" smtClean="0">
              <a:latin typeface="Constantia" pitchFamily="18" charset="0"/>
            </a:endParaRPr>
          </a:p>
          <a:p>
            <a:endParaRPr lang="kk-KZ" smtClean="0">
              <a:latin typeface="Constantia" pitchFamily="18" charset="0"/>
            </a:endParaRP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Nigde Omer Halisdemir University</a:t>
            </a:r>
            <a:endParaRPr lang="ru-RU"/>
          </a:p>
        </p:txBody>
      </p:sp>
      <p:pic>
        <p:nvPicPr>
          <p:cNvPr id="4" name="Resim 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7544" y="260648"/>
            <a:ext cx="1512168" cy="10801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836" t="27047" r="6414" b="10904"/>
          <a:stretch>
            <a:fillRect/>
          </a:stretch>
        </p:blipFill>
        <p:spPr bwMode="auto">
          <a:xfrm>
            <a:off x="611560" y="908720"/>
            <a:ext cx="7776864" cy="518457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5076056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err="1" smtClean="0">
                <a:solidFill>
                  <a:schemeClr val="accent2">
                    <a:lumMod val="75000"/>
                  </a:schemeClr>
                </a:solidFill>
              </a:rPr>
              <a:t>Nigde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.user-ПК\Desktop\2017-2018\фото вуз-партнеров\Nigde Omer Halisdemir University Turkish\60a11f4a2720e93e66adde004ad5a13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548680"/>
            <a:ext cx="8352928" cy="2520280"/>
          </a:xfrm>
          <a:prstGeom prst="rect">
            <a:avLst/>
          </a:prstGeom>
          <a:noFill/>
        </p:spPr>
      </p:pic>
      <p:pic>
        <p:nvPicPr>
          <p:cNvPr id="13315" name="Picture 3" descr="C:\Users\user.user-ПК\Desktop\2017-2018\фото вуз-партнеров\Nigde Omer Halisdemir University Turkish\2016-07-0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31640" y="3140968"/>
            <a:ext cx="6624736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.user-ПК\Desktop\2017-2018\фото вуз-партнеров\Nigde Omer Halisdemir University Turkish\ocmvtf5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260648"/>
            <a:ext cx="4381500" cy="2924175"/>
          </a:xfrm>
          <a:prstGeom prst="rect">
            <a:avLst/>
          </a:prstGeom>
          <a:noFill/>
        </p:spPr>
      </p:pic>
      <p:pic>
        <p:nvPicPr>
          <p:cNvPr id="14339" name="Picture 3" descr="C:\Users\user.user-ПК\Desktop\2017-2018\фото вуз-партнеров\Nigde Omer Halisdemir University Turkish\Kultur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187624" y="3140968"/>
            <a:ext cx="6858000" cy="3501008"/>
          </a:xfrm>
          <a:prstGeom prst="rect">
            <a:avLst/>
          </a:prstGeom>
          <a:noFill/>
        </p:spPr>
      </p:pic>
      <p:pic>
        <p:nvPicPr>
          <p:cNvPr id="14340" name="Picture 4" descr="C:\Users\user.user-ПК\Desktop\2017-2018\фото вуз-партнеров\Nigde Omer Halisdemir University Turkish\dlnv25w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5976" y="260648"/>
            <a:ext cx="4536504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" y="1160132"/>
            <a:ext cx="4680520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kk-KZ" smtClean="0">
                <a:latin typeface="Constantia" pitchFamily="18" charset="0"/>
              </a:rPr>
              <a:t>Наши студенты...</a:t>
            </a:r>
            <a:br>
              <a:rPr lang="kk-KZ">
                <a:latin typeface="Constantia" pitchFamily="18" charset="0"/>
              </a:rPr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716016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20" y="764704"/>
            <a:ext cx="40679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969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Western International Coll</a:t>
            </a:r>
            <a:r>
              <a:rPr lang="kk-KZ" sz="440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440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kk-KZ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of London</a:t>
            </a:r>
            <a:r>
              <a:rPr lang="kk-KZ" sz="44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WINC)</a:t>
            </a:r>
            <a:endParaRPr lang="ru-RU"/>
          </a:p>
        </p:txBody>
      </p:sp>
      <p:pic>
        <p:nvPicPr>
          <p:cNvPr id="4" name="Рисунок 3" descr="C:\Users\user.user-ПК\Downloads\WINC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7544" y="260648"/>
            <a:ext cx="1872208" cy="12961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683568" y="234888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sz="2500" smtClean="0">
                <a:latin typeface="Constantia" pitchFamily="18" charset="0"/>
              </a:rPr>
              <a:t> WINC London – </a:t>
            </a:r>
            <a:r>
              <a:rPr lang="ru-RU" sz="2500" smtClean="0">
                <a:latin typeface="Constantia" pitchFamily="18" charset="0"/>
              </a:rPr>
              <a:t>Филиал Западного между</a:t>
            </a:r>
            <a:r>
              <a:rPr lang="kk-KZ" sz="2500" smtClean="0">
                <a:latin typeface="Constantia" pitchFamily="18" charset="0"/>
              </a:rPr>
              <a:t>народного колледжа;</a:t>
            </a:r>
          </a:p>
          <a:p>
            <a:pPr>
              <a:buFont typeface="Wingdings" pitchFamily="2" charset="2"/>
              <a:buChar char="Ø"/>
            </a:pPr>
            <a:r>
              <a:rPr lang="en-US" sz="2500" smtClean="0">
                <a:latin typeface="Constantia" pitchFamily="18" charset="0"/>
              </a:rPr>
              <a:t>ATHE</a:t>
            </a:r>
            <a:r>
              <a:rPr lang="ru-RU" sz="2500" smtClean="0">
                <a:latin typeface="Constantia" pitchFamily="18" charset="0"/>
              </a:rPr>
              <a:t> 4-степени образовательной программы  Информатика;</a:t>
            </a:r>
          </a:p>
          <a:p>
            <a:pPr>
              <a:buFont typeface="Wingdings" pitchFamily="2" charset="2"/>
              <a:buChar char="Ø"/>
            </a:pPr>
            <a:r>
              <a:rPr lang="kk-KZ" sz="2500" b="1" smtClean="0">
                <a:latin typeface="Constantia" pitchFamily="18" charset="0"/>
              </a:rPr>
              <a:t> Метод обучения  - дневное, дистанционно и смешанное обучение.</a:t>
            </a:r>
            <a:endParaRPr lang="ru-RU" sz="2500" b="1" smtClean="0">
              <a:latin typeface="Constantia" pitchFamily="18" charset="0"/>
            </a:endParaRPr>
          </a:p>
          <a:p>
            <a:r>
              <a:rPr lang="ru-RU" smtClean="0"/>
              <a:t> 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447" t="13389" r="21676" b="6358"/>
          <a:stretch>
            <a:fillRect/>
          </a:stretch>
        </p:blipFill>
        <p:spPr bwMode="auto">
          <a:xfrm>
            <a:off x="1475656" y="188640"/>
            <a:ext cx="6048672" cy="640871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71" t="9469" r="14121" b="6250"/>
          <a:stretch>
            <a:fillRect/>
          </a:stretch>
        </p:blipFill>
        <p:spPr bwMode="auto">
          <a:xfrm>
            <a:off x="467544" y="1052736"/>
            <a:ext cx="8136904" cy="49543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Университет основан 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1350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kk-KZ" sz="2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Университете обучаются о</a:t>
            </a:r>
            <a:r>
              <a:rPr lang="kk-KZ" sz="280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kk-KZ" sz="280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студентов, из них 2300 иностранные студенты</a:t>
            </a:r>
            <a:r>
              <a:rPr lang="kk-KZ" sz="2800">
                <a:latin typeface="Constantia" pitchFamily="18" charset="0"/>
              </a:rPr>
              <a:t> ;</a:t>
            </a:r>
            <a:endParaRPr lang="kk-KZ" sz="2800" smtClean="0">
              <a:latin typeface="Constantia" pitchFamily="18" charset="0"/>
            </a:endParaRPr>
          </a:p>
          <a:p>
            <a:r>
              <a:rPr lang="ru-RU" sz="2800" smtClean="0">
                <a:latin typeface="Constantia" pitchFamily="18" charset="0"/>
              </a:rPr>
              <a:t>ППС около 440</a:t>
            </a:r>
            <a:r>
              <a:rPr lang="kk-KZ" sz="2800" smtClean="0">
                <a:latin typeface="Constantia" pitchFamily="18" charset="0"/>
              </a:rPr>
              <a:t>;</a:t>
            </a:r>
          </a:p>
          <a:p>
            <a:r>
              <a:rPr lang="kk-KZ" sz="2800" smtClean="0">
                <a:latin typeface="Constantia" pitchFamily="18" charset="0"/>
              </a:rPr>
              <a:t>Программа академического обмена “</a:t>
            </a:r>
            <a:r>
              <a:rPr lang="en-US" sz="2800" smtClean="0">
                <a:latin typeface="Constantia" pitchFamily="18" charset="0"/>
              </a:rPr>
              <a:t>ERASMUS+</a:t>
            </a:r>
            <a:r>
              <a:rPr lang="kk-KZ" sz="2800" smtClean="0">
                <a:latin typeface="Constantia" pitchFamily="18" charset="0"/>
              </a:rPr>
              <a:t>”;</a:t>
            </a:r>
            <a:endParaRPr lang="en-US" sz="2800" smtClean="0">
              <a:latin typeface="Constantia" pitchFamily="18" charset="0"/>
            </a:endParaRPr>
          </a:p>
          <a:p>
            <a:r>
              <a:rPr lang="en-US" sz="2800" smtClean="0">
                <a:latin typeface="Constantia" pitchFamily="18" charset="0"/>
                <a:hlinkClick r:id="rId2"/>
              </a:rPr>
              <a:t>https://www.univ-perp.fr/</a:t>
            </a:r>
            <a:r>
              <a:rPr lang="kk-KZ" sz="2800" smtClean="0">
                <a:latin typeface="Constantia" pitchFamily="18" charset="0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University of Perpignan Via Domitia</a:t>
            </a:r>
            <a:endParaRPr lang="ru-RU"/>
          </a:p>
        </p:txBody>
      </p:sp>
      <p:pic>
        <p:nvPicPr>
          <p:cNvPr id="4" name="Рисунок 3" descr="UPVD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5536" y="260648"/>
            <a:ext cx="2160240" cy="115212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54" t="15741" r="32180" b="8006"/>
          <a:stretch>
            <a:fillRect/>
          </a:stretch>
        </p:blipFill>
        <p:spPr bwMode="auto">
          <a:xfrm>
            <a:off x="323528" y="188640"/>
            <a:ext cx="8424936" cy="638132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931224" cy="514543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Академическая мобильность обучающегося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перемещение обучающегося для обучения или проведения исследований на определенный академический период (семестр или учебный год) в другое высшее учебное заведение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рубежом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v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 2012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по 2020 года </a:t>
            </a:r>
            <a:r>
              <a:rPr lang="kk-KZ" b="1" smtClean="0">
                <a:latin typeface="Times New Roman" pitchFamily="18" charset="0"/>
                <a:cs typeface="Times New Roman" pitchFamily="18" charset="0"/>
              </a:rPr>
              <a:t>350 обучающихся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участвовали в программе внешней академической мобильности.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51520" y="764704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.user-ПК\Desktop\Université_de_perpign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.user-ПК\Desktop\2017-2018\фото вуз-партнеров\Universite de Derpignan via domitia -   France\experience-perpignan-france-a-j-5405722c5404fc12df0003a9e1d7db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5536" y="260648"/>
            <a:ext cx="5175206" cy="2523926"/>
          </a:xfrm>
          <a:prstGeom prst="rect">
            <a:avLst/>
          </a:prstGeom>
          <a:noFill/>
        </p:spPr>
      </p:pic>
      <p:pic>
        <p:nvPicPr>
          <p:cNvPr id="19459" name="Picture 3" descr="C:\Users\user.user-ПК\Desktop\2017-2018\фото вуз-партнеров\Universite de Derpignan via domitia -   France\universite_perpignan_universitat_perpinya_11_2012_la_clau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8064" y="260648"/>
            <a:ext cx="3820914" cy="3245222"/>
          </a:xfrm>
          <a:prstGeom prst="rect">
            <a:avLst/>
          </a:prstGeom>
          <a:noFill/>
        </p:spPr>
      </p:pic>
      <p:pic>
        <p:nvPicPr>
          <p:cNvPr id="19460" name="Picture 4" descr="C:\Users\user.user-ПК\Desktop\2017-2018\фото вуз-партнеров\Universite de Derpignan via domitia -   France\Universite-Perpignan_0_1400_89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2996952"/>
            <a:ext cx="4968552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" y="548680"/>
            <a:ext cx="4234718" cy="2883966"/>
          </a:xfr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970784" cy="580926"/>
          </a:xfrm>
        </p:spPr>
        <p:txBody>
          <a:bodyPr>
            <a:normAutofit fontScale="90000"/>
          </a:bodyPr>
          <a:lstStyle/>
          <a:p>
            <a:r>
              <a:rPr lang="kk-KZ" smtClean="0">
                <a:latin typeface="Constantia" pitchFamily="18" charset="0"/>
              </a:rPr>
              <a:t>Наши студенты...</a:t>
            </a:r>
            <a:br>
              <a:rPr lang="kk-KZ">
                <a:latin typeface="Constantia" pitchFamily="18" charset="0"/>
              </a:rPr>
            </a:b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" y="3555834"/>
            <a:ext cx="4234718" cy="2718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92" y="1863646"/>
            <a:ext cx="44758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6053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844824"/>
            <a:ext cx="8003232" cy="4162467"/>
          </a:xfrm>
        </p:spPr>
        <p:txBody>
          <a:bodyPr>
            <a:norm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Университет основан в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1968 году высшее учебное заведение Польской Республики</a:t>
            </a: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32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Университете обучаются о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kk-KZ" sz="3000" smtClean="0">
                <a:latin typeface="Constantia" pitchFamily="18" charset="0"/>
              </a:rPr>
              <a:t>;</a:t>
            </a:r>
          </a:p>
          <a:p>
            <a:r>
              <a:rPr lang="kk-KZ" sz="3000" smtClean="0">
                <a:latin typeface="Constantia" pitchFamily="18" charset="0"/>
              </a:rPr>
              <a:t>250 тыс выпускники Университета;</a:t>
            </a:r>
          </a:p>
          <a:p>
            <a:r>
              <a:rPr lang="kk-KZ" sz="3000" smtClean="0">
                <a:latin typeface="Constantia" pitchFamily="18" charset="0"/>
              </a:rPr>
              <a:t>Около 70 образовательных программ;</a:t>
            </a:r>
          </a:p>
          <a:p>
            <a:r>
              <a:rPr lang="kk-KZ" sz="3000" smtClean="0">
                <a:latin typeface="Constantia" pitchFamily="18" charset="0"/>
              </a:rPr>
              <a:t>240 специальностей;</a:t>
            </a:r>
          </a:p>
          <a:p>
            <a:r>
              <a:rPr lang="kk-KZ" sz="3000" smtClean="0">
                <a:latin typeface="Constantia" pitchFamily="18" charset="0"/>
              </a:rPr>
              <a:t>12 факультетов. </a:t>
            </a:r>
          </a:p>
          <a:p>
            <a:endParaRPr lang="en-US" sz="2800" smtClean="0">
              <a:latin typeface="Constantia" pitchFamily="18" charset="0"/>
            </a:endParaRP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University of Silesia</a:t>
            </a:r>
            <a:endParaRPr lang="ru-RU"/>
          </a:p>
        </p:txBody>
      </p:sp>
      <p:pic>
        <p:nvPicPr>
          <p:cNvPr id="4" name="Picture 2" descr="C:\Users\user.user-ПК\Desktop\internet_z_us-gr.png"/>
          <p:cNvPicPr>
            <a:picLocks noChangeAspect="1" noChangeArrowheads="1"/>
          </p:cNvPicPr>
          <p:nvPr/>
        </p:nvPicPr>
        <p:blipFill>
          <a:blip r:embed="rId2"/>
          <a:srcRect t="21304" b="28231"/>
          <a:stretch>
            <a:fillRect/>
          </a:stretch>
        </p:blipFill>
        <p:spPr bwMode="auto">
          <a:xfrm>
            <a:off x="251520" y="0"/>
            <a:ext cx="2304256" cy="18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305" t="15991" r="12265" b="15596"/>
          <a:stretch>
            <a:fillRect/>
          </a:stretch>
        </p:blipFill>
        <p:spPr bwMode="auto">
          <a:xfrm>
            <a:off x="683568" y="332656"/>
            <a:ext cx="7848872" cy="597666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.user-ПК\Desktop\2017-2018\фото вуз-партнеров\Silesia University in Katowice -Poland\65d9f144ef37ed07ffeb7cb9038b6e5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4680520" cy="3240360"/>
          </a:xfrm>
          <a:prstGeom prst="rect">
            <a:avLst/>
          </a:prstGeom>
          <a:noFill/>
        </p:spPr>
      </p:pic>
      <p:pic>
        <p:nvPicPr>
          <p:cNvPr id="1027" name="Picture 3" descr="C:\Users\user.user-ПК\Desktop\2017-2018\фото вуз-партнеров\Silesia University in Katowice -Poland\3d0a4266978c87260b9472f8af9dea8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584" y="3429000"/>
            <a:ext cx="7272808" cy="3168352"/>
          </a:xfrm>
          <a:prstGeom prst="rect">
            <a:avLst/>
          </a:prstGeom>
          <a:noFill/>
        </p:spPr>
      </p:pic>
      <p:pic>
        <p:nvPicPr>
          <p:cNvPr id="1028" name="Picture 4" descr="C:\Users\user.user-ПК\Desktop\2017-2018\фото вуз-партнеров\Silesia University in Katowice -Poland\dsc_7766-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60032" y="188640"/>
            <a:ext cx="4104456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99792" y="5805264"/>
            <a:ext cx="5987008" cy="864096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World’s most beautiful Library 2012</a:t>
            </a:r>
          </a:p>
          <a:p>
            <a:r>
              <a:rPr lang="en-US" smtClean="0"/>
              <a:t>Building of the Year 2012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Библиотека </a:t>
            </a:r>
            <a:r>
              <a:rPr lang="en-US" smtClean="0"/>
              <a:t>CINIBA</a:t>
            </a:r>
            <a:endParaRPr lang="ru-RU"/>
          </a:p>
        </p:txBody>
      </p:sp>
      <p:pic>
        <p:nvPicPr>
          <p:cNvPr id="20482" name="Picture 2" descr="C:\Users\user.user-ПК\Desktop\2002_KAT_BIB_FOT-CERTOWICZ_15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1340768"/>
            <a:ext cx="8208912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C:\Users\user.user-ПК\Desktop\2002_KAT_BIB_FOT-ZAKRZEWSKI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552" y="692696"/>
            <a:ext cx="8208912" cy="5184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9641"/>
            <a:ext cx="6192688" cy="27025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kk-KZ" smtClean="0">
                <a:latin typeface="Constantia" pitchFamily="18" charset="0"/>
              </a:rPr>
              <a:t>Студенты...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55278"/>
            <a:ext cx="5724128" cy="28403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 descr="ì±ì ì¬ìëíêµ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512" y="274638"/>
            <a:ext cx="3578178" cy="11521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Прямоугольник 7"/>
          <p:cNvSpPr/>
          <p:nvPr/>
        </p:nvSpPr>
        <p:spPr>
          <a:xfrm>
            <a:off x="3851920" y="435203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kk-KZ" sz="2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b="1" smtClean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Университет</a:t>
            </a:r>
            <a:r>
              <a:rPr lang="kk-KZ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smtClean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Сунгшин </a:t>
            </a:r>
          </a:p>
          <a:p>
            <a:pPr marL="342900" indent="-342900" algn="ctr"/>
            <a:r>
              <a:rPr lang="kk-KZ" sz="2400" b="1" smtClean="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Южная Корея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51920" y="1377970"/>
            <a:ext cx="4752528" cy="13681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57690" y="3035249"/>
            <a:ext cx="5050135" cy="334607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556792"/>
            <a:ext cx="3578178" cy="410445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73616" cy="3744416"/>
          </a:xfrm>
        </p:spPr>
        <p:txBody>
          <a:bodyPr>
            <a:no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приобрести бесценный международный опыт в научно-образовательной сфере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расширить профессиональные знания и практические навыки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получить полезную языковую практику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приобрести опыт обучения и общения в международной кросс-культурной группе.</a:t>
            </a:r>
          </a:p>
          <a:p>
            <a:pPr>
              <a:buNone/>
            </a:pPr>
            <a:endParaRPr lang="ru-RU" sz="3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smtClean="0">
                <a:effectLst/>
                <a:latin typeface="Times New Roman" pitchFamily="18" charset="0"/>
                <a:cs typeface="Times New Roman" pitchFamily="18" charset="0"/>
              </a:rPr>
              <a:t>Перспективы программы академической мобильности</a:t>
            </a:r>
            <a:endParaRPr lang="ru-RU" sz="3000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51520" y="1556792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504" y="155679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78081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60648"/>
            <a:ext cx="2376264" cy="98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91070" y="2060848"/>
            <a:ext cx="8147248" cy="4251928"/>
          </a:xfrm>
        </p:spPr>
        <p:txBody>
          <a:bodyPr>
            <a:normAutofit/>
          </a:bodyPr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Университет начал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свою академическую деятельность в 1936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000">
                <a:latin typeface="Times New Roman" pitchFamily="18" charset="0"/>
                <a:cs typeface="Times New Roman" pitchFamily="18" charset="0"/>
              </a:rPr>
              <a:t>Главное здание университета расположено в Сеуле на территории кампуса городского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Количество студентов - </a:t>
            </a:r>
            <a:r>
              <a:rPr lang="kk-KZ" sz="3000">
                <a:latin typeface="Times New Roman" pitchFamily="18" charset="0"/>
                <a:cs typeface="Times New Roman" pitchFamily="18" charset="0"/>
              </a:rPr>
              <a:t>13,000</a:t>
            </a: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3000">
                <a:latin typeface="Times New Roman" pitchFamily="18" charset="0"/>
                <a:cs typeface="Times New Roman" pitchFamily="18" charset="0"/>
              </a:rPr>
              <a:t>42 образовательной программы магистратуры;</a:t>
            </a:r>
          </a:p>
          <a:p>
            <a:r>
              <a:rPr lang="kk-KZ" sz="3000">
                <a:latin typeface="Times New Roman" pitchFamily="18" charset="0"/>
                <a:cs typeface="Times New Roman" pitchFamily="18" charset="0"/>
              </a:rPr>
              <a:t>26 образовательной </a:t>
            </a:r>
            <a:r>
              <a:rPr lang="kk-KZ" sz="3000" smtClean="0">
                <a:latin typeface="Times New Roman" pitchFamily="18" charset="0"/>
                <a:cs typeface="Times New Roman" pitchFamily="18" charset="0"/>
              </a:rPr>
              <a:t>программы докторантуры.</a:t>
            </a:r>
            <a:endParaRPr lang="ru-RU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987008" cy="1321861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ctr"/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Университет Сунгшин</a:t>
            </a:r>
            <a:r>
              <a:rPr lang="kk-KZ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3200">
                <a:solidFill>
                  <a:srgbClr val="002060"/>
                </a:solidFill>
                <a:latin typeface="Sitka Subheading" panose="02000505000000020004" pitchFamily="2" charset="0"/>
                <a:cs typeface="Times New Roman" pitchFamily="18" charset="0"/>
              </a:rPr>
              <a:t>Южная Корея</a:t>
            </a:r>
          </a:p>
        </p:txBody>
      </p:sp>
    </p:spTree>
    <p:extLst>
      <p:ext uri="{BB962C8B-B14F-4D97-AF65-F5344CB8AC3E}">
        <p14:creationId xmlns:p14="http://schemas.microsoft.com/office/powerpoint/2010/main" val="3641859684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27976" cy="764704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mtClean="0">
                <a:latin typeface="Georgia" pitchFamily="18" charset="0"/>
              </a:rPr>
              <a:t>Учебные корпуса</a:t>
            </a:r>
            <a:endParaRPr lang="ru-RU">
              <a:latin typeface="Georgia" pitchFamily="18" charset="0"/>
            </a:endParaRPr>
          </a:p>
        </p:txBody>
      </p:sp>
      <p:pic>
        <p:nvPicPr>
          <p:cNvPr id="4097" name="Picture 1" descr="C:\Users\user.admin-ПК\Desktop\0247a23bf81c6a1c1f0f689ce820e3f6feb46383.jpg"/>
          <p:cNvPicPr>
            <a:picLocks noChangeAspect="1" noChangeArrowheads="1"/>
          </p:cNvPicPr>
          <p:nvPr/>
        </p:nvPicPr>
        <p:blipFill>
          <a:blip r:embed="rId2"/>
          <a:srcRect l="7087" t="1400" r="7476" b="0"/>
          <a:stretch>
            <a:fillRect/>
          </a:stretch>
        </p:blipFill>
        <p:spPr bwMode="auto">
          <a:xfrm>
            <a:off x="3217356" y="3010644"/>
            <a:ext cx="5926644" cy="384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f1983996410767b98fd0801a94e71b78a5b5c9b2.jpg"/>
          <p:cNvPicPr>
            <a:picLocks noGrp="1" noChangeAspect="1"/>
          </p:cNvPicPr>
          <p:nvPr>
            <p:ph idx="1"/>
          </p:nvPr>
        </p:nvPicPr>
        <p:blipFill>
          <a:blip r:embed="rId3"/>
          <a:srcRect l="4479" r="4224"/>
          <a:stretch>
            <a:fillRect/>
          </a:stretch>
        </p:blipFill>
        <p:spPr>
          <a:xfrm>
            <a:off x="0" y="908720"/>
            <a:ext cx="5148064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743655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C:\Users\user.admin-ПК\Downloads\IMG_6707.JPG"/>
          <p:cNvPicPr>
            <a:picLocks noChangeAspect="1" noChangeArrowheads="1"/>
          </p:cNvPicPr>
          <p:nvPr/>
        </p:nvPicPr>
        <p:blipFill>
          <a:blip r:embed="rId2"/>
          <a:srcRect l="-587" t="3150" r="16420" b="23750"/>
          <a:stretch>
            <a:fillRect/>
          </a:stretch>
        </p:blipFill>
        <p:spPr bwMode="auto">
          <a:xfrm>
            <a:off x="4847682" y="670541"/>
            <a:ext cx="4139952" cy="235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.admin-ПК\Downloads\IMG_64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836712"/>
            <a:ext cx="5004048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3528" y="139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mtClean="0">
                <a:latin typeface="Constantia" pitchFamily="18" charset="0"/>
              </a:rPr>
              <a:t>Наши студенты...</a:t>
            </a:r>
            <a:br>
              <a:rPr lang="kk-KZ">
                <a:latin typeface="Constantia" pitchFamily="18" charset="0"/>
              </a:rPr>
            </a:br>
            <a:endParaRPr lang="ru-RU"/>
          </a:p>
        </p:txBody>
      </p:sp>
      <p:pic>
        <p:nvPicPr>
          <p:cNvPr id="7" name="Содержимое 3" descr="2ffc6bf1-4350-48a5-bc55-f21eef2cad7b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026211"/>
            <a:ext cx="4558103" cy="378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3640743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Ð£Ð½Ð¸Ð²ÐµÑÑÐ¸ÑÐµÑ Ð¥ÑÐ±ÑÐ¸Ì : Hubei University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26058"/>
            <a:ext cx="1444732" cy="114270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07711"/>
          </a:xfrm>
        </p:spPr>
        <p:txBody>
          <a:bodyPr>
            <a:normAutofit fontScale="77500" lnSpcReduction="20000"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Университет начал свою академическую деятельность в 1931 году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Главный корпус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находится в городе Ухань</a:t>
            </a:r>
            <a:r>
              <a:rPr lang="kk-KZ" sz="2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Hubei University </a:t>
            </a:r>
            <a:r>
              <a:rPr lang="kk-KZ" sz="2800" smtClean="0">
                <a:latin typeface="Times New Roman" pitchFamily="18" charset="0"/>
                <a:cs typeface="Times New Roman" pitchFamily="18" charset="0"/>
              </a:rPr>
              <a:t>– входить в 80 лучших вузов Китая</a:t>
            </a:r>
            <a:r>
              <a:rPr lang="ru-RU">
                <a:latin typeface="Constantia" pitchFamily="18" charset="0"/>
              </a:rPr>
              <a:t>. Это один из 5% самых популярных и престижных университетов </a:t>
            </a:r>
            <a:r>
              <a:rPr lang="ru-RU" smtClean="0">
                <a:latin typeface="Constantia" pitchFamily="18" charset="0"/>
              </a:rPr>
              <a:t>мира</a:t>
            </a:r>
            <a:r>
              <a:rPr lang="kk-KZ"/>
              <a:t>;</a:t>
            </a:r>
          </a:p>
          <a:p>
            <a:r>
              <a:rPr lang="ru-RU" smtClean="0">
                <a:latin typeface="Constantia" pitchFamily="18" charset="0"/>
              </a:rPr>
              <a:t>Около </a:t>
            </a:r>
            <a:r>
              <a:rPr lang="kk-KZ" smtClean="0">
                <a:latin typeface="Constantia" pitchFamily="18" charset="0"/>
              </a:rPr>
              <a:t>1200 ППС;</a:t>
            </a:r>
          </a:p>
          <a:p>
            <a:r>
              <a:rPr lang="kk-KZ" smtClean="0">
                <a:latin typeface="Constantia" pitchFamily="18" charset="0"/>
              </a:rPr>
              <a:t>Количество студентов – 20 тыс.</a:t>
            </a:r>
          </a:p>
          <a:p>
            <a:endParaRPr lang="ru-RU" smtClean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1417638"/>
          </a:xfrm>
        </p:spPr>
        <p:txBody>
          <a:bodyPr>
            <a:no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Hubei University</a:t>
            </a:r>
            <a:b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КНР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2050" name="Picture 2" descr="Hubei University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536" y="3789040"/>
            <a:ext cx="8496944" cy="29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505050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3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547" t="15910" r="272" b="23632"/>
          <a:stretch>
            <a:fillRect/>
          </a:stretch>
        </p:blipFill>
        <p:spPr bwMode="auto">
          <a:xfrm>
            <a:off x="251520" y="692697"/>
            <a:ext cx="868101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5580112" y="4509120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139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9394" name="Picture 2" descr="ÐÐ¾Ð³Ð¾ÑÐ¸Ð¿ Department of Petroleum Engineeri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188641"/>
            <a:ext cx="1584176" cy="15248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9"/>
            <a:ext cx="8291264" cy="2160240"/>
          </a:xfrm>
        </p:spPr>
        <p:txBody>
          <a:bodyPr/>
          <a:lstStyle/>
          <a:p>
            <a:r>
              <a:rPr lang="kk-KZ" sz="2000" smtClean="0">
                <a:latin typeface="Constantia" pitchFamily="18" charset="0"/>
              </a:rPr>
              <a:t>Университет Янзцы основан в </a:t>
            </a:r>
            <a:r>
              <a:rPr lang="kk-KZ" sz="2000">
                <a:latin typeface="Constantia" pitchFamily="18" charset="0"/>
              </a:rPr>
              <a:t>2003 году</a:t>
            </a:r>
            <a:r>
              <a:rPr lang="kk-KZ" sz="2000" smtClean="0">
                <a:latin typeface="Constantia" pitchFamily="18" charset="0"/>
              </a:rPr>
              <a:t>;</a:t>
            </a:r>
          </a:p>
          <a:p>
            <a:r>
              <a:rPr lang="ru-RU" sz="2000">
                <a:latin typeface="Constantia" pitchFamily="18" charset="0"/>
              </a:rPr>
              <a:t>112 место в национальном рейтинге;</a:t>
            </a:r>
          </a:p>
          <a:p>
            <a:r>
              <a:rPr lang="ru-RU" sz="2000">
                <a:latin typeface="Constantia" pitchFamily="18" charset="0"/>
              </a:rPr>
              <a:t>В мировом рейтинге - 1332 места;</a:t>
            </a:r>
          </a:p>
          <a:p>
            <a:r>
              <a:rPr lang="ru-RU" sz="2000">
                <a:latin typeface="Constantia" pitchFamily="18" charset="0"/>
              </a:rPr>
              <a:t>Количество студентов - 45 000;</a:t>
            </a:r>
          </a:p>
          <a:p>
            <a:r>
              <a:rPr lang="ru-RU" sz="2000">
                <a:latin typeface="Constantia" pitchFamily="18" charset="0"/>
              </a:rPr>
              <a:t>Количество </a:t>
            </a:r>
            <a:r>
              <a:rPr lang="ru-RU" sz="2000" smtClean="0">
                <a:latin typeface="Constantia" pitchFamily="18" charset="0"/>
              </a:rPr>
              <a:t>ППС </a:t>
            </a:r>
            <a:r>
              <a:rPr lang="ru-RU" sz="2000">
                <a:latin typeface="Constantia" pitchFamily="18" charset="0"/>
              </a:rPr>
              <a:t>- 4300. </a:t>
            </a:r>
            <a:endParaRPr lang="ru-RU" sz="2000" smtClean="0">
              <a:latin typeface="Constantia" pitchFamily="18" charset="0"/>
            </a:endParaRPr>
          </a:p>
          <a:p>
            <a:endParaRPr lang="kk-KZ" i="1" smtClean="0"/>
          </a:p>
          <a:p>
            <a:endParaRPr lang="kk-KZ" smtClean="0"/>
          </a:p>
          <a:p>
            <a:pPr>
              <a:buNone/>
            </a:pPr>
            <a:endParaRPr lang="kk-KZ" smtClean="0"/>
          </a:p>
          <a:p>
            <a:pPr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</a:bodyPr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Yangtze University</a:t>
            </a:r>
            <a:r>
              <a:rPr lang="kk-KZ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КНР</a:t>
            </a:r>
            <a:endParaRPr lang="ru-RU" sz="320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 </a:t>
            </a:r>
            <a:endParaRPr lang="ru-RU"/>
          </a:p>
        </p:txBody>
      </p:sp>
      <p:pic>
        <p:nvPicPr>
          <p:cNvPr id="59395" name="Picture 3" descr="C:\Users\user.admin-ПК\Desktop\832460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5616" y="3960445"/>
            <a:ext cx="6971224" cy="289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487330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2" name="Picture 8" descr="http://english.yangtzeu.edu.cn/__local/F/91/1F/C9647B16D03E5B48251540D43EB_9AC23255_3699E.jpg?e=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4008" y="1124743"/>
            <a:ext cx="4499992" cy="28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67128" cy="63408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i="1" smtClean="0">
                <a:latin typeface="Constantia" pitchFamily="18" charset="0"/>
              </a:rPr>
              <a:t>Учебные корпуса</a:t>
            </a:r>
            <a:endParaRPr lang="ru-RU" sz="3200" i="1">
              <a:latin typeface="Constantia" pitchFamily="18" charset="0"/>
            </a:endParaRPr>
          </a:p>
        </p:txBody>
      </p:sp>
      <p:pic>
        <p:nvPicPr>
          <p:cNvPr id="1028" name="Picture 4" descr="http://english.yangtzeu.edu.cn/__local/B/F5/7D/591225E7A5B3FFC39C770B53999_59929537_258E3.jpg?e=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124743"/>
            <a:ext cx="4536504" cy="281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english.yangtzeu.edu.cn/__local/7/3F/4B/9DA874458E9C97130D6E031D9A0_11FAB7DA_343F5.jpg?e=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3717032"/>
            <a:ext cx="8712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627508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3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вопросам обращайтесь в </a:t>
            </a:r>
          </a:p>
          <a:p>
            <a:pPr marL="109728" indent="0">
              <a:buNone/>
            </a:pPr>
            <a:r>
              <a:rPr lang="ru-RU" sz="3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международного сотрудничества</a:t>
            </a:r>
            <a:r>
              <a:rPr lang="kk-KZ" sz="35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9728" indent="0">
              <a:buNone/>
            </a:pPr>
            <a:endParaRPr lang="kk-KZ" sz="35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+7 (727) </a:t>
            </a: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7 00 50</a:t>
            </a:r>
            <a:endParaRPr lang="kk-KZ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ГУК (Главный учебный корпус) – </a:t>
            </a:r>
            <a:r>
              <a:rPr lang="kk-KZ" sz="3200"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kk-KZ" sz="3200" smtClean="0"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  <a:hlinkClick r:id="rId2"/>
              </a:rPr>
              <a:t>academicmobility@bk.ru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Instagram </a:t>
            </a:r>
            <a:r>
              <a:rPr lang="en-US" sz="3200" u="sng" err="1" smtClean="0">
                <a:latin typeface="Times New Roman" pitchFamily="18" charset="0"/>
                <a:cs typeface="Times New Roman" pitchFamily="18" charset="0"/>
              </a:rPr>
              <a:t>intoff.qyzdaruniversity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3528" y="1700808"/>
            <a:ext cx="0" cy="43204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6021288"/>
            <a:ext cx="78488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879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br>
              <a:rPr lang="ru-RU" sz="3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effectLst/>
                <a:latin typeface="Times New Roman" pitchFamily="18" charset="0"/>
                <a:cs typeface="Times New Roman" pitchFamily="18" charset="0"/>
              </a:rPr>
              <a:t>Требования к кандидатам</a:t>
            </a:r>
            <a:br>
              <a:rPr lang="ru-RU" sz="3600"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kk-KZ" sz="3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184482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5536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680651"/>
            <a:ext cx="8316416" cy="62016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kk-KZ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Владеть соответствующим уровнем языка (английского, французского, немецкого, турецкого, русского и т.д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ru-RU" sz="3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kk-KZ" sz="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Иметь GPA балл 3,0 и выше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en-US" sz="3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r>
              <a:rPr lang="ru-RU" sz="35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Быть активным и разносторонним студентом.  </a:t>
            </a:r>
            <a:endParaRPr lang="en-US" sz="35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kk-KZ" sz="3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endParaRPr kumimoji="0" lang="kk-KZ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</a:pPr>
            <a:endParaRPr lang="kk-KZ" sz="260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kk-KZ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0984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kk-KZ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Зарубежные вузы-партнеры</a:t>
            </a:r>
            <a:endParaRPr 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VSU"/>
          <p:cNvPicPr>
            <a:picLocks noChangeAspect="1" noChangeArrowheads="1"/>
          </p:cNvPicPr>
          <p:nvPr/>
        </p:nvPicPr>
        <p:blipFill>
          <a:blip r:embed="rId2"/>
          <a:srcRect r="64179"/>
          <a:stretch>
            <a:fillRect/>
          </a:stretch>
        </p:blipFill>
        <p:spPr bwMode="auto">
          <a:xfrm>
            <a:off x="395536" y="1196752"/>
            <a:ext cx="1728192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47256" y="141277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Mississippi Valley State University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США        	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hubu.edu.cn/images/new_logo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5575" y="-342900"/>
            <a:ext cx="2686050" cy="723900"/>
          </a:xfrm>
          <a:prstGeom prst="rect">
            <a:avLst/>
          </a:prstGeom>
          <a:noFill/>
        </p:spPr>
      </p:pic>
      <p:pic>
        <p:nvPicPr>
          <p:cNvPr id="11" name="Resim 1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2780928"/>
            <a:ext cx="1368152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11"/>
          <p:cNvSpPr txBox="1"/>
          <p:nvPr/>
        </p:nvSpPr>
        <p:spPr>
          <a:xfrm>
            <a:off x="2267744" y="2636912"/>
            <a:ext cx="648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Nigde Omer Halisdemir University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Clr>
                <a:srgbClr val="C00000"/>
              </a:buClr>
              <a:tabLst>
                <a:tab pos="0"/>
              </a:tabLst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        Турецкая Республика        </a:t>
            </a:r>
            <a:r>
              <a:rPr lang="kk-KZ" sz="2400" smtClean="0"/>
              <a:t>	</a:t>
            </a:r>
            <a:endParaRPr lang="ru-RU" sz="2400"/>
          </a:p>
        </p:txBody>
      </p:sp>
      <p:pic>
        <p:nvPicPr>
          <p:cNvPr id="13" name="Рисунок 12" descr="C:\Users\user.user-ПК\Downloads\WINC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83568" y="4077072"/>
            <a:ext cx="1467844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Прямоугольник 13"/>
          <p:cNvSpPr/>
          <p:nvPr/>
        </p:nvSpPr>
        <p:spPr>
          <a:xfrm>
            <a:off x="2267744" y="40050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Western International Coll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of London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Великобритания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	            	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UPVD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11560" y="5445224"/>
            <a:ext cx="1585924" cy="84666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" name="Прямоугольник 15"/>
          <p:cNvSpPr/>
          <p:nvPr/>
        </p:nvSpPr>
        <p:spPr>
          <a:xfrm>
            <a:off x="2195736" y="5445224"/>
            <a:ext cx="66331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University of Perpignan Via Domitia, </a:t>
            </a:r>
          </a:p>
          <a:p>
            <a:pPr algn="ctr">
              <a:buClr>
                <a:srgbClr val="C00000"/>
              </a:buClr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Франция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Clr>
                <a:srgbClr val="C00000"/>
              </a:buClr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kk-KZ" sz="2000" smtClean="0"/>
              <a:t>	            	</a:t>
            </a:r>
            <a:endParaRPr lang="ru-RU" sz="200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908720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483768" y="908720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720080"/>
          </a:xfrm>
        </p:spPr>
        <p:txBody>
          <a:bodyPr>
            <a:noAutofit/>
          </a:bodyPr>
          <a:lstStyle/>
          <a:p>
            <a:pPr algn="ctr"/>
            <a:r>
              <a:rPr lang="kk-KZ" sz="3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Шетелдік серіктестеріміз</a:t>
            </a:r>
            <a:endParaRPr lang="ru-RU" sz="3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hubu.edu.cn/images/new_logo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5575" y="-342900"/>
            <a:ext cx="2686050" cy="723900"/>
          </a:xfrm>
          <a:prstGeom prst="rect">
            <a:avLst/>
          </a:prstGeom>
          <a:noFill/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11560" y="112474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771800" y="112474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339752" y="1412776"/>
            <a:ext cx="6561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University of Silesia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Clr>
                <a:srgbClr val="C00000"/>
              </a:buClr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Польская Республика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ì±ì ì¬ìëíêµ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27584" y="2564904"/>
            <a:ext cx="1656184" cy="86409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" name="Прямоугольник 32"/>
          <p:cNvSpPr/>
          <p:nvPr/>
        </p:nvSpPr>
        <p:spPr>
          <a:xfrm>
            <a:off x="2663280" y="256490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Sungshin University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Clr>
                <a:srgbClr val="C00000"/>
              </a:buClr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Южная Корея</a:t>
            </a:r>
          </a:p>
        </p:txBody>
      </p:sp>
      <p:pic>
        <p:nvPicPr>
          <p:cNvPr id="34" name="Рисунок 33"/>
          <p:cNvPicPr/>
          <p:nvPr/>
        </p:nvPicPr>
        <p:blipFill>
          <a:blip r:embed="rId4"/>
          <a:srcRect l="8296" t="18794" r="68935" b="68085"/>
          <a:stretch>
            <a:fillRect/>
          </a:stretch>
        </p:blipFill>
        <p:spPr bwMode="auto">
          <a:xfrm>
            <a:off x="827584" y="3861048"/>
            <a:ext cx="1656184" cy="792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5" name="Прямоугольник 34"/>
          <p:cNvSpPr/>
          <p:nvPr/>
        </p:nvSpPr>
        <p:spPr>
          <a:xfrm>
            <a:off x="2447256" y="3789040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Hubei University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КНР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	            	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.user-ПК\Desktop\internet_z_us-gr.png"/>
          <p:cNvPicPr>
            <a:picLocks noChangeAspect="1" noChangeArrowheads="1"/>
          </p:cNvPicPr>
          <p:nvPr/>
        </p:nvPicPr>
        <p:blipFill>
          <a:blip r:embed="rId5"/>
          <a:srcRect t="21304" b="28231"/>
          <a:stretch>
            <a:fillRect/>
          </a:stretch>
        </p:blipFill>
        <p:spPr bwMode="auto">
          <a:xfrm>
            <a:off x="611560" y="1196752"/>
            <a:ext cx="1800200" cy="1296144"/>
          </a:xfrm>
          <a:prstGeom prst="rect">
            <a:avLst/>
          </a:prstGeom>
          <a:noFill/>
        </p:spPr>
      </p:pic>
      <p:pic>
        <p:nvPicPr>
          <p:cNvPr id="2051" name="Picture 3" descr="C:\Users\user.user-ПК\Desktop\ecc4347c639a8fd67efce6c302c8e11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71600" y="4941168"/>
            <a:ext cx="1296144" cy="108012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447256" y="501317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Yangtze University</a:t>
            </a:r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КНР</a:t>
            </a: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	            	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ru-RU" smtClean="0">
                <a:latin typeface="Constantia" pitchFamily="18" charset="0"/>
              </a:rPr>
              <a:t>Университет основан в 1950 году</a:t>
            </a:r>
            <a:r>
              <a:rPr lang="kk-KZ" smtClean="0">
                <a:latin typeface="Constantia" pitchFamily="18" charset="0"/>
              </a:rPr>
              <a:t>;</a:t>
            </a:r>
          </a:p>
          <a:p>
            <a:r>
              <a:rPr lang="ru-RU" smtClean="0">
                <a:latin typeface="Constantia" pitchFamily="18" charset="0"/>
              </a:rPr>
              <a:t>Университете обучаются о</a:t>
            </a:r>
            <a:r>
              <a:rPr lang="kk-KZ" smtClean="0">
                <a:latin typeface="Constantia" pitchFamily="18" charset="0"/>
              </a:rPr>
              <a:t>коло 4000 студентов;</a:t>
            </a:r>
          </a:p>
          <a:p>
            <a:endParaRPr lang="en-US" smtClean="0">
              <a:latin typeface="Constantia" pitchFamily="18" charset="0"/>
            </a:endParaRPr>
          </a:p>
          <a:p>
            <a:r>
              <a:rPr lang="kk-KZ" smtClean="0">
                <a:latin typeface="Constantia" pitchFamily="18" charset="0"/>
              </a:rPr>
              <a:t>Направления обучения:</a:t>
            </a:r>
            <a:endParaRPr lang="en-US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kk-KZ" smtClean="0">
                <a:latin typeface="Constantia" pitchFamily="18" charset="0"/>
              </a:rPr>
              <a:t>	 </a:t>
            </a:r>
            <a:r>
              <a:rPr lang="en-US" smtClean="0">
                <a:latin typeface="Constantia" pitchFamily="18" charset="0"/>
              </a:rPr>
              <a:t>College of Art &amp; Sciences</a:t>
            </a:r>
            <a:endParaRPr lang="kk-KZ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kk-KZ" smtClean="0">
                <a:latin typeface="Constantia" pitchFamily="18" charset="0"/>
              </a:rPr>
              <a:t>       </a:t>
            </a:r>
            <a:r>
              <a:rPr lang="en-US" smtClean="0">
                <a:latin typeface="Constantia" pitchFamily="18" charset="0"/>
              </a:rPr>
              <a:t>College of Professional Studies</a:t>
            </a:r>
            <a:endParaRPr lang="kk-KZ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kk-KZ" smtClean="0">
                <a:latin typeface="Constantia" pitchFamily="18" charset="0"/>
              </a:rPr>
              <a:t>       </a:t>
            </a:r>
            <a:r>
              <a:rPr lang="en-US" smtClean="0">
                <a:latin typeface="Constantia" pitchFamily="18" charset="0"/>
              </a:rPr>
              <a:t>College of Education</a:t>
            </a:r>
            <a:endParaRPr lang="kk-KZ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kk-KZ" smtClean="0">
                <a:latin typeface="Constantia" pitchFamily="18" charset="0"/>
              </a:rPr>
              <a:t>       </a:t>
            </a:r>
            <a:r>
              <a:rPr lang="en-US" smtClean="0">
                <a:latin typeface="Constantia" pitchFamily="18" charset="0"/>
              </a:rPr>
              <a:t>Graduate School</a:t>
            </a:r>
            <a:endParaRPr lang="kk-KZ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mtClean="0">
                <a:latin typeface="Constantia" pitchFamily="18" charset="0"/>
                <a:hlinkClick r:id="rId2"/>
              </a:rPr>
              <a:t>www.mvsu.edu</a:t>
            </a:r>
            <a:r>
              <a:rPr lang="kk-KZ" smtClean="0">
                <a:latin typeface="Constantia" pitchFamily="18" charset="0"/>
              </a:rPr>
              <a:t>  </a:t>
            </a:r>
            <a:endParaRPr lang="en-US" smtClean="0">
              <a:latin typeface="Constantia" pitchFamily="18" charset="0"/>
            </a:endParaRPr>
          </a:p>
          <a:p>
            <a:pPr>
              <a:buNone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717432" cy="1512168"/>
          </a:xfrm>
        </p:spPr>
        <p:txBody>
          <a:bodyPr>
            <a:normAutofit/>
          </a:bodyPr>
          <a:lstStyle/>
          <a:p>
            <a:pPr algn="ctr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Mississippi Valley State University</a:t>
            </a:r>
            <a:r>
              <a:rPr lang="kk-KZ" sz="44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MVSU)</a:t>
            </a:r>
            <a:endParaRPr lang="ru-RU"/>
          </a:p>
        </p:txBody>
      </p:sp>
      <p:pic>
        <p:nvPicPr>
          <p:cNvPr id="4" name="Picture 2" descr="MVSU"/>
          <p:cNvPicPr>
            <a:picLocks noChangeAspect="1" noChangeArrowheads="1"/>
          </p:cNvPicPr>
          <p:nvPr/>
        </p:nvPicPr>
        <p:blipFill>
          <a:blip r:embed="rId3"/>
          <a:srcRect r="64179"/>
          <a:stretch>
            <a:fillRect/>
          </a:stretch>
        </p:blipFill>
        <p:spPr bwMode="auto">
          <a:xfrm>
            <a:off x="395536" y="332656"/>
            <a:ext cx="2088232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.user-ПК\Desktop\Usa_edcp_location_map.sv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409575"/>
            <a:ext cx="7920880" cy="582773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220072" y="4149080"/>
            <a:ext cx="216024" cy="21602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 smtClean="0">
                <a:latin typeface="Constantia" pitchFamily="18" charset="0"/>
              </a:rPr>
              <a:t>Itta Bena</a:t>
            </a:r>
            <a:endParaRPr lang="ru-RU" b="1">
              <a:latin typeface="Constantia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Arial"/>
        <a:cs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r="0" b="98000"/>
          </a:path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Concourse</Template>
  <Company/>
  <PresentationFormat>On-screen Show (4:3)</PresentationFormat>
  <Paragraphs>125</Paragraphs>
  <Slides>47</Slides>
  <Notes>1</Notes>
  <TotalTime>1011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baseType="lpstr" size="48">
      <vt:lpstr>Открытая</vt:lpstr>
      <vt:lpstr>Slide 1</vt:lpstr>
      <vt:lpstr>Slide 2</vt:lpstr>
      <vt:lpstr>Slide 3</vt:lpstr>
      <vt:lpstr>Перспективы программы академической мобильности</vt:lpstr>
      <vt:lpstr>Требования к кандидатам</vt:lpstr>
      <vt:lpstr>Зарубежные вузы-партнеры</vt:lpstr>
      <vt:lpstr>Шетелдік серіктестеріміз</vt:lpstr>
      <vt:lpstr>Mississippi Valley State University (MVSU)</vt:lpstr>
      <vt:lpstr>Slide 9</vt:lpstr>
      <vt:lpstr>Slide 10</vt:lpstr>
      <vt:lpstr>James Herbert White Library</vt:lpstr>
      <vt:lpstr>Slide 12</vt:lpstr>
      <vt:lpstr>Учебные корпуса </vt:lpstr>
      <vt:lpstr>Slide 14</vt:lpstr>
      <vt:lpstr>Дополнительные здания </vt:lpstr>
      <vt:lpstr>Slide 16</vt:lpstr>
      <vt:lpstr>Наши студентыInternational week</vt:lpstr>
      <vt:lpstr>Можете увидеть...</vt:lpstr>
      <vt:lpstr>Можете увидеть......</vt:lpstr>
      <vt:lpstr>Nigde Omer Halisdemir University</vt:lpstr>
      <vt:lpstr>Slide 21</vt:lpstr>
      <vt:lpstr>Slide 22</vt:lpstr>
      <vt:lpstr>Slide 23</vt:lpstr>
      <vt:lpstr>Наши студенты...</vt:lpstr>
      <vt:lpstr>Western International Collеge of London (WINC)</vt:lpstr>
      <vt:lpstr>Slide 26</vt:lpstr>
      <vt:lpstr>Slide 27</vt:lpstr>
      <vt:lpstr>University of Perpignan Via Domitia</vt:lpstr>
      <vt:lpstr>Slide 29</vt:lpstr>
      <vt:lpstr>Slide 30</vt:lpstr>
      <vt:lpstr>Slide 31</vt:lpstr>
      <vt:lpstr>Наши студенты...</vt:lpstr>
      <vt:lpstr>University of Silesia</vt:lpstr>
      <vt:lpstr>Slide 34</vt:lpstr>
      <vt:lpstr>Slide 35</vt:lpstr>
      <vt:lpstr>Библиотека CINIBA</vt:lpstr>
      <vt:lpstr>Slide 37</vt:lpstr>
      <vt:lpstr>Студенты...</vt:lpstr>
      <vt:lpstr>Slide 39</vt:lpstr>
      <vt:lpstr> Университет Сунгшин, Южная Корея</vt:lpstr>
      <vt:lpstr>Учебные корпуса</vt:lpstr>
      <vt:lpstr>Наши студенты...</vt:lpstr>
      <vt:lpstr>Hubei University    КНР</vt:lpstr>
      <vt:lpstr>Slide 44</vt:lpstr>
      <vt:lpstr>Yangtze University,    КНР</vt:lpstr>
      <vt:lpstr>Учебные корпуса</vt:lpstr>
      <vt:lpstr>Slide 47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СЫРТҚЫ АКАДЕМИЯЛЫҚ ҰТҚЫРЛЫҚ БАҒДАРЛАМАСЫ</dc:title>
  <dc:creator>Karbozova</dc:creator>
  <cp:lastModifiedBy>USER</cp:lastModifiedBy>
  <cp:revision>109</cp:revision>
  <dcterms:created xsi:type="dcterms:W3CDTF">2018-05-16T11:49:50Z</dcterms:created>
  <dcterms:modified xsi:type="dcterms:W3CDTF">2020-09-14T09:02:20Z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3533920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