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4" r:id="rId4"/>
    <p:sldId id="258" r:id="rId5"/>
    <p:sldId id="274" r:id="rId6"/>
    <p:sldId id="275" r:id="rId7"/>
    <p:sldId id="265" r:id="rId8"/>
    <p:sldId id="259" r:id="rId9"/>
    <p:sldId id="260" r:id="rId10"/>
    <p:sldId id="276" r:id="rId11"/>
    <p:sldId id="267" r:id="rId12"/>
    <p:sldId id="261" r:id="rId13"/>
    <p:sldId id="277" r:id="rId14"/>
    <p:sldId id="268" r:id="rId15"/>
    <p:sldId id="262" r:id="rId16"/>
    <p:sldId id="263" r:id="rId17"/>
    <p:sldId id="271" r:id="rId18"/>
    <p:sldId id="272" r:id="rId19"/>
    <p:sldId id="273" r:id="rId20"/>
    <p:sldId id="256" r:id="rId21"/>
    <p:sldId id="26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756-013E-415D-B587-547F8E2BD72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7740-02BF-4D9A-B32B-50C59D97B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8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756-013E-415D-B587-547F8E2BD72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7740-02BF-4D9A-B32B-50C59D97B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4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756-013E-415D-B587-547F8E2BD72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7740-02BF-4D9A-B32B-50C59D97B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3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756-013E-415D-B587-547F8E2BD72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7740-02BF-4D9A-B32B-50C59D97B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9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756-013E-415D-B587-547F8E2BD72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7740-02BF-4D9A-B32B-50C59D97B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4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756-013E-415D-B587-547F8E2BD72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7740-02BF-4D9A-B32B-50C59D97B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756-013E-415D-B587-547F8E2BD72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7740-02BF-4D9A-B32B-50C59D97B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0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756-013E-415D-B587-547F8E2BD72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7740-02BF-4D9A-B32B-50C59D97B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4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756-013E-415D-B587-547F8E2BD72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7740-02BF-4D9A-B32B-50C59D97B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7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756-013E-415D-B587-547F8E2BD72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7740-02BF-4D9A-B32B-50C59D97B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9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756-013E-415D-B587-547F8E2BD72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7740-02BF-4D9A-B32B-50C59D97B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3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C2756-013E-415D-B587-547F8E2BD72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A7740-02BF-4D9A-B32B-50C59D97B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5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jr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magojr.com/" TargetMode="External"/><Relationship Id="rId2" Type="http://schemas.openxmlformats.org/officeDocument/2006/relationships/hyperlink" Target="http://www.scopus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p.webofknowledg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4489704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9704" y="393192"/>
            <a:ext cx="7278623" cy="1380190"/>
          </a:xfrm>
        </p:spPr>
        <p:txBody>
          <a:bodyPr>
            <a:normAutofit/>
          </a:bodyPr>
          <a:lstStyle/>
          <a:p>
            <a:pPr algn="r"/>
            <a:endParaRPr lang="ru-RU" sz="1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424" y="907645"/>
            <a:ext cx="8385176" cy="1738058"/>
          </a:xfrm>
          <a:noFill/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ПОИСК НАУЧНОЙ ИНФОРМАЦИИ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в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Scopus </a:t>
            </a:r>
            <a:r>
              <a:rPr lang="ru-RU" sz="3200" dirty="0" smtClean="0">
                <a:solidFill>
                  <a:srgbClr val="002060"/>
                </a:solidFill>
              </a:rPr>
              <a:t> и </a:t>
            </a:r>
            <a:r>
              <a:rPr lang="en-US" sz="3200" dirty="0" smtClean="0">
                <a:solidFill>
                  <a:srgbClr val="002060"/>
                </a:solidFill>
              </a:rPr>
              <a:t> Web of Science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en-US" sz="4400" dirty="0">
                <a:solidFill>
                  <a:srgbClr val="002060"/>
                </a:solidFill>
              </a:rPr>
              <a:t>Scopus </a:t>
            </a:r>
            <a:r>
              <a:rPr lang="ru-RU" sz="4400" dirty="0" err="1">
                <a:solidFill>
                  <a:srgbClr val="002060"/>
                </a:solidFill>
              </a:rPr>
              <a:t>және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en-US" sz="4400" dirty="0">
                <a:solidFill>
                  <a:srgbClr val="002060"/>
                </a:solidFill>
              </a:rPr>
              <a:t>Web of Science </a:t>
            </a:r>
            <a:r>
              <a:rPr lang="ru-RU" sz="4400" dirty="0" err="1">
                <a:solidFill>
                  <a:srgbClr val="002060"/>
                </a:solidFill>
              </a:rPr>
              <a:t>базаларында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ғылыми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ақпаратты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</a:rPr>
              <a:t>іздеу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Шакирова Светлана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Махмутовна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.ф.н.,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руководителя научно-издательского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</a:p>
          <a:p>
            <a:pPr algn="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s.shakirova@kazmkpu.kz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Studio Carrer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207" y="365101"/>
            <a:ext cx="108012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8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086" y="889844"/>
            <a:ext cx="89698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жылының күзгі семестріне ағымдағы оқу үрдісінде зерттелген ғылыми басылым материалдарын енгізу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материалды оқу үдерісіне біріктіру формалары болуы керек 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Дәрістік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	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СОӨЖ-ге к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lphaLcPeriod" startAt="4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Мақала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студенттердің, магистранттардың, докторанттардың ғылыми реферат (қазақ, орыс немесе ағылшын тілдерінде) дайындауы. </a:t>
            </a:r>
            <a:endParaRPr lang="kk-KZ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Оқу үрдісіне ғылыми жарияланым материалын енгізу нәтижесімен ғылыми семинарда сөйлеу. Төмендегілерді ұсыну керек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	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Жарияланым мәтіні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вторм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 хат алмасу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	Реферат, кейс,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дәріске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	2020 жылға жарияланым авторымен ғылыми ынтымақтастық жоспары.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Studio Carrer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158" y="414536"/>
            <a:ext cx="108012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Genis Carrer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14" y="3436244"/>
            <a:ext cx="2071636" cy="29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99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013" y="817418"/>
            <a:ext cx="994756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Выступить на научном семинаре с результатами внедрения материала научной публикации в учебный процесс. 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Studio Carrer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516" y="400682"/>
            <a:ext cx="108012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mage result for Genis Carrer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52" y="3174986"/>
            <a:ext cx="2071636" cy="29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3" y="365125"/>
            <a:ext cx="11457709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этап.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научных проектов за счет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грантового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финансирования из бюджета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КазГосЖенПУ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 млн. тенге)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8544" y="1922607"/>
            <a:ext cx="7716983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участия в конкурсе – включение в состав проектной группы: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Университета;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зарубежного ученого - автора публикации, материал которой был внедрен в учебный процесс в предыдущем семестре.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приема заявок на конкурс – 20 февраля 2020 г.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проекта – 01 марта 2020 г.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 – не более 12 месяцев.</a:t>
            </a:r>
          </a:p>
          <a:p>
            <a:endParaRPr lang="ru-RU" dirty="0"/>
          </a:p>
        </p:txBody>
      </p:sp>
      <p:pic>
        <p:nvPicPr>
          <p:cNvPr id="4" name="Рисунок 3" descr="Studio Carrer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740" y="0"/>
            <a:ext cx="108012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Image result for Genis Carre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2055813"/>
            <a:ext cx="2923310" cy="41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19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199" y="533624"/>
            <a:ext cx="994288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Оқытушының  5.7. тармақты табысты орындаған нәтижесі бойынша Қазақ ұлттық қыздар педагогикалық </a:t>
            </a: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 бюджетінің гранттық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қаржыландыру есебінен </a:t>
            </a: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жоба байқауына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қатысуға мүмкіндігі бар.  </a:t>
            </a:r>
            <a:endParaRPr lang="kk-K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Байқауға қатысудың міндетті шарты жобалық топ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 төмендегілерді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 болып табылады: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Университет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білім алушыларын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лдыңғы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семестрде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үрдісіне енгізілген жарияланым </a:t>
            </a:r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- шетелдік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 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 –</a:t>
            </a: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айдан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 емес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жоба  қорытындысы бойынша </a:t>
            </a: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жарияланым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дайындалып, </a:t>
            </a: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(импакт-факторлы журнал) немесе </a:t>
            </a: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(Scimago) базасында индекстелетін басылымға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жіберіледі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Studio Carrer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83" y="457200"/>
            <a:ext cx="108012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19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enis Carre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7" y="530810"/>
            <a:ext cx="4079875" cy="575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0655" y="1652138"/>
            <a:ext cx="45027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проекта готовится научная публикация и направляется в издание, индексируемое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(журнал с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-фактором) или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Scimago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https://www.scimagojr.com/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6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541818" y="1828795"/>
            <a:ext cx="5999018" cy="4539541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5"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Коллаборация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ведущими научными центрами, исследовательскими университетами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азахстана и мира</a:t>
            </a:r>
          </a:p>
          <a:p>
            <a:pPr marL="514350" indent="-514350">
              <a:buAutoNum type="arabicPeriod" startAt="5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Studio Carrer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140" y="127343"/>
            <a:ext cx="108012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e result for Genis Carre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9940"/>
            <a:ext cx="4239492" cy="598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Q&amp;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38" y="1095149"/>
            <a:ext cx="4167043" cy="35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760005"/>
            <a:ext cx="889461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Практикум</a:t>
            </a: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ПОИСК НАУЧНОЙ ИНФОРМАЦИИ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 </a:t>
            </a:r>
            <a:r>
              <a:rPr lang="en-US" sz="3200" dirty="0" smtClean="0">
                <a:solidFill>
                  <a:srgbClr val="002060"/>
                </a:solidFill>
              </a:rPr>
              <a:t>Scopus </a:t>
            </a:r>
            <a:r>
              <a:rPr lang="ru-RU" sz="3200" dirty="0" smtClean="0">
                <a:solidFill>
                  <a:srgbClr val="002060"/>
                </a:solidFill>
              </a:rPr>
              <a:t> и </a:t>
            </a:r>
            <a:r>
              <a:rPr lang="en-US" sz="3200" dirty="0" smtClean="0">
                <a:solidFill>
                  <a:srgbClr val="002060"/>
                </a:solidFill>
              </a:rPr>
              <a:t> Web of Science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en-US" sz="4000" dirty="0">
                <a:solidFill>
                  <a:srgbClr val="002060"/>
                </a:solidFill>
              </a:rPr>
              <a:t>Scopus </a:t>
            </a:r>
            <a:r>
              <a:rPr lang="ru-RU" sz="4000" dirty="0" err="1">
                <a:solidFill>
                  <a:srgbClr val="002060"/>
                </a:solidFill>
              </a:rPr>
              <a:t>және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en-US" sz="4000" dirty="0">
                <a:solidFill>
                  <a:srgbClr val="002060"/>
                </a:solidFill>
              </a:rPr>
              <a:t>Web of Science </a:t>
            </a:r>
            <a:r>
              <a:rPr lang="ru-RU" sz="4000" dirty="0" err="1">
                <a:solidFill>
                  <a:srgbClr val="002060"/>
                </a:solidFill>
              </a:rPr>
              <a:t>базаларында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ғылыми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ақпаратты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іздеу</a:t>
            </a:r>
            <a:endParaRPr lang="ru-RU" sz="4000" dirty="0" smtClean="0">
              <a:solidFill>
                <a:srgbClr val="002060"/>
              </a:solidFill>
            </a:endParaRPr>
          </a:p>
          <a:p>
            <a:pPr algn="ctr"/>
            <a:endParaRPr lang="ru-RU" sz="4000" dirty="0">
              <a:solidFill>
                <a:srgbClr val="002060"/>
              </a:solidFill>
            </a:endParaRP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Практикум</a:t>
            </a:r>
          </a:p>
          <a:p>
            <a:pPr algn="ctr"/>
            <a:endParaRPr lang="ru-RU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545" y="886691"/>
            <a:ext cx="98505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или Томсон? Как войти?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платный или бесплатный ресурс?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войти в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войти 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из дома?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 всегда есть  полный текст статьи?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нужную статью (полный текст)?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журнал с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-фактором?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квартиль? Где его найти?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процентиль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журнала? Как его найти?</a:t>
            </a:r>
          </a:p>
          <a:p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Что делать, если я не знаю английский язык?</a:t>
            </a:r>
          </a:p>
        </p:txBody>
      </p:sp>
    </p:spTree>
    <p:extLst>
      <p:ext uri="{BB962C8B-B14F-4D97-AF65-F5344CB8AC3E}">
        <p14:creationId xmlns:p14="http://schemas.microsoft.com/office/powerpoint/2010/main" val="17378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257" y="499939"/>
            <a:ext cx="81692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Science 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www.scopus.com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Scimago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www.scimagojr.com</a:t>
            </a:r>
            <a:endParaRPr lang="en-US" sz="36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8594" y="639269"/>
            <a:ext cx="7641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0066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https://app.webofknowledge.com</a:t>
            </a:r>
            <a:endParaRPr lang="en-US" sz="3600" b="0" i="0" dirty="0">
              <a:solidFill>
                <a:srgbClr val="66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1344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wPhilo_lo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091"/>
            <a:ext cx="11388289" cy="63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0727" y="6040584"/>
            <a:ext cx="4294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Иллюстрации </a:t>
            </a:r>
            <a:r>
              <a:rPr lang="en-US" dirty="0" smtClean="0">
                <a:latin typeface="+mn-lt"/>
              </a:rPr>
              <a:t>Studio Carreras (Spain)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787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riting Science: How to Write Papers That Get Cited and Proposals That Get Funded by [Schimel, Joshua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1" y="609600"/>
            <a:ext cx="31527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ience Research Writing for Non-Native Speakers of English (Fun Farm Yard Learning) by [Glasman-Deal, Hilary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609600"/>
            <a:ext cx="32194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Scientist's Guide to Writing: How to Write More Easily and Effectively throughout Your Scientific Career by [Heard, Stephen B.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812" y="609600"/>
            <a:ext cx="30765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Art of Writing a Non-Fiction Book: An Easy Guide to Researching, Creating, Editing, and Self-Publishing Your First Book (Become a Writer Today 3) by [Collins, Bryan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68" y="886691"/>
            <a:ext cx="32194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Write A Scientific Paper: An Academic Self-Help Guide for PhD Students by [Saramäki, Jari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22" y="886691"/>
            <a:ext cx="29622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5834" y="639763"/>
            <a:ext cx="11048590" cy="4351338"/>
          </a:xfrm>
        </p:spPr>
        <p:txBody>
          <a:bodyPr/>
          <a:lstStyle/>
          <a:p>
            <a:pPr marL="0" indent="0">
              <a:buNone/>
            </a:pP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НАУЧНО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УНИВЕРСИТЕТА</a:t>
            </a:r>
          </a:p>
          <a:p>
            <a:pPr marL="0" indent="0" algn="ctr">
              <a:buNone/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20.09.2019</a:t>
            </a:r>
          </a:p>
          <a:p>
            <a:pPr marL="0" indent="0" algn="ctr">
              <a:buNone/>
            </a:pP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УНИВЕРСИТЕТТІҢ ҒЫЛЫМИ ҚЫЗМЕТІ ТУРАЛЫ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Studio Carrer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04" y="365125"/>
            <a:ext cx="108012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Artwork by Genis Carre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3" y="4755140"/>
            <a:ext cx="1544639" cy="154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14164" cy="13255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Внедрение научно-исследовательской компоненты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учебный процесс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публикацией. Научная коммуникация с автором.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штатный преподаватель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декабря 2019 г. должен: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(или более) научной публикацией по педагогическим исследованиям зарубежных ученых, индексируемых базой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2016-2019 гг.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доклад на конференции, отчет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исследовании, рецензия на книгу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монография.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Studio Carrer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268" y="365125"/>
            <a:ext cx="108012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9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5572" y="440169"/>
            <a:ext cx="949729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5.7. </a:t>
            </a:r>
            <a:r>
              <a:rPr lang="ru-RU" sz="2000" dirty="0" err="1">
                <a:solidFill>
                  <a:srgbClr val="002060"/>
                </a:solidFill>
              </a:rPr>
              <a:t>Оқу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үрдісінде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халықаралық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базаларда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индекстелетін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ғылыми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err="1">
                <a:solidFill>
                  <a:srgbClr val="002060"/>
                </a:solidFill>
              </a:rPr>
              <a:t>жарияланымдарды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белсенді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қолдану</a:t>
            </a:r>
            <a:r>
              <a:rPr lang="ru-RU" sz="2000" dirty="0">
                <a:solidFill>
                  <a:srgbClr val="002060"/>
                </a:solidFill>
              </a:rPr>
              <a:t>, университет </a:t>
            </a:r>
            <a:r>
              <a:rPr lang="ru-RU" sz="2000" dirty="0" err="1">
                <a:solidFill>
                  <a:srgbClr val="002060"/>
                </a:solidFill>
              </a:rPr>
              <a:t>білім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алушылары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арасында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err="1">
                <a:solidFill>
                  <a:srgbClr val="002060"/>
                </a:solidFill>
              </a:rPr>
              <a:t>шетелдік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ғалымдардың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ғылыми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жарияланымдарын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оқу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дағдыларын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қалыптастыру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err="1">
                <a:solidFill>
                  <a:srgbClr val="002060"/>
                </a:solidFill>
              </a:rPr>
              <a:t>және</a:t>
            </a:r>
            <a:r>
              <a:rPr lang="ru-RU" sz="2000" dirty="0">
                <a:solidFill>
                  <a:srgbClr val="002060"/>
                </a:solidFill>
              </a:rPr>
              <a:t> ПОҚ </a:t>
            </a:r>
            <a:r>
              <a:rPr lang="ru-RU" sz="2000" dirty="0" err="1">
                <a:solidFill>
                  <a:srgbClr val="002060"/>
                </a:solidFill>
              </a:rPr>
              <a:t>мақалаларының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авторларымен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ғылыми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қарым-қатынас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жасау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мақсатында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келесі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алгоритм </a:t>
            </a:r>
            <a:r>
              <a:rPr lang="ru-RU" sz="2000" dirty="0" err="1">
                <a:solidFill>
                  <a:srgbClr val="002060"/>
                </a:solidFill>
              </a:rPr>
              <a:t>бойынша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ғылыми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жарияланымдармен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жұмыс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жасайды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-</a:t>
            </a:r>
            <a:r>
              <a:rPr lang="ru-RU" sz="2000" dirty="0" err="1" smtClean="0">
                <a:solidFill>
                  <a:srgbClr val="002060"/>
                </a:solidFill>
              </a:rPr>
              <a:t>штаттағы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әрбір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оқытушы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ағымдағы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жылдың</a:t>
            </a:r>
            <a:r>
              <a:rPr lang="ru-RU" sz="2000" dirty="0">
                <a:solidFill>
                  <a:srgbClr val="002060"/>
                </a:solidFill>
              </a:rPr>
              <a:t> 10 </a:t>
            </a:r>
            <a:r>
              <a:rPr lang="ru-RU" sz="2000" dirty="0" err="1">
                <a:solidFill>
                  <a:srgbClr val="002060"/>
                </a:solidFill>
              </a:rPr>
              <a:t>қыркүйек</a:t>
            </a:r>
            <a:r>
              <a:rPr lang="ru-RU" sz="2000" dirty="0">
                <a:solidFill>
                  <a:srgbClr val="002060"/>
                </a:solidFill>
              </a:rPr>
              <a:t> пен </a:t>
            </a:r>
            <a:r>
              <a:rPr lang="ru-RU" sz="2000" b="1" dirty="0">
                <a:solidFill>
                  <a:srgbClr val="002060"/>
                </a:solidFill>
              </a:rPr>
              <a:t>31 </a:t>
            </a:r>
            <a:r>
              <a:rPr lang="ru-RU" sz="2000" b="1" dirty="0" err="1">
                <a:solidFill>
                  <a:srgbClr val="002060"/>
                </a:solidFill>
              </a:rPr>
              <a:t>желтоқсан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err="1">
                <a:solidFill>
                  <a:srgbClr val="002060"/>
                </a:solidFill>
              </a:rPr>
              <a:t>кезеңі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аралығында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1. </a:t>
            </a:r>
            <a:r>
              <a:rPr lang="en-US" sz="2000" dirty="0">
                <a:solidFill>
                  <a:srgbClr val="002060"/>
                </a:solidFill>
              </a:rPr>
              <a:t>Web of Science </a:t>
            </a:r>
            <a:r>
              <a:rPr lang="ru-RU" sz="2000" dirty="0" err="1">
                <a:solidFill>
                  <a:srgbClr val="002060"/>
                </a:solidFill>
              </a:rPr>
              <a:t>немесе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Scopus </a:t>
            </a:r>
            <a:r>
              <a:rPr lang="ru-RU" sz="2000" dirty="0" err="1">
                <a:solidFill>
                  <a:srgbClr val="002060"/>
                </a:solidFill>
              </a:rPr>
              <a:t>базасымен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индекстелетін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шетелдік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err="1">
                <a:solidFill>
                  <a:srgbClr val="002060"/>
                </a:solidFill>
              </a:rPr>
              <a:t>ғалымдардың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педагогикалық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зерттеулері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бойынша</a:t>
            </a:r>
            <a:r>
              <a:rPr lang="ru-RU" sz="2000" dirty="0">
                <a:solidFill>
                  <a:srgbClr val="002060"/>
                </a:solidFill>
              </a:rPr>
              <a:t> 1 (</a:t>
            </a:r>
            <a:r>
              <a:rPr lang="ru-RU" sz="2000" dirty="0" err="1">
                <a:solidFill>
                  <a:srgbClr val="002060"/>
                </a:solidFill>
              </a:rPr>
              <a:t>немесе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одан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көп</a:t>
            </a:r>
            <a:r>
              <a:rPr lang="ru-RU" sz="2000" dirty="0">
                <a:solidFill>
                  <a:srgbClr val="002060"/>
                </a:solidFill>
              </a:rPr>
              <a:t>) </a:t>
            </a:r>
            <a:r>
              <a:rPr lang="ru-RU" sz="2000" dirty="0" err="1">
                <a:solidFill>
                  <a:srgbClr val="002060"/>
                </a:solidFill>
              </a:rPr>
              <a:t>ғылыми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err="1">
                <a:solidFill>
                  <a:srgbClr val="002060"/>
                </a:solidFill>
              </a:rPr>
              <a:t>жарияланыммен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танысуы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тиіс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Жарияланым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2016-2019 </a:t>
            </a:r>
            <a:r>
              <a:rPr lang="ru-RU" sz="2000" dirty="0" err="1">
                <a:solidFill>
                  <a:srgbClr val="002060"/>
                </a:solidFill>
              </a:rPr>
              <a:t>жыллдық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мерзімге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сәйкес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err="1">
                <a:solidFill>
                  <a:srgbClr val="002060"/>
                </a:solidFill>
              </a:rPr>
              <a:t>келуі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және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ғылыми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жұмыстардың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төмендегідей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түрлерінің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бірі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болуы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керек</a:t>
            </a:r>
            <a:r>
              <a:rPr lang="ru-RU" sz="2000" dirty="0">
                <a:solidFill>
                  <a:srgbClr val="002060"/>
                </a:solidFill>
              </a:rPr>
              <a:t>:</a:t>
            </a:r>
          </a:p>
          <a:p>
            <a:r>
              <a:rPr lang="ru-RU" sz="2000" dirty="0" err="1">
                <a:solidFill>
                  <a:srgbClr val="002060"/>
                </a:solidFill>
              </a:rPr>
              <a:t>мақала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конференцияға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баяндама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жүргізілген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зерттеулер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есебі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кітапқа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пікір</a:t>
            </a:r>
            <a:r>
              <a:rPr lang="ru-RU" sz="2000" dirty="0">
                <a:solidFill>
                  <a:srgbClr val="002060"/>
                </a:solidFill>
              </a:rPr>
              <a:t>,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монография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2. </a:t>
            </a:r>
            <a:r>
              <a:rPr lang="ru-RU" sz="2000" dirty="0" err="1">
                <a:solidFill>
                  <a:srgbClr val="002060"/>
                </a:solidFill>
              </a:rPr>
              <a:t>Автормен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байланыс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жасау</a:t>
            </a:r>
            <a:r>
              <a:rPr lang="ru-RU" sz="2000" dirty="0">
                <a:solidFill>
                  <a:srgbClr val="002060"/>
                </a:solidFill>
              </a:rPr>
              <a:t>/ </a:t>
            </a:r>
            <a:r>
              <a:rPr lang="ru-RU" sz="2000" dirty="0" err="1">
                <a:solidFill>
                  <a:srgbClr val="002060"/>
                </a:solidFill>
              </a:rPr>
              <a:t>мақала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авторларымен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ғылыми</a:t>
            </a:r>
            <a:r>
              <a:rPr lang="ru-RU" sz="2000" b="1" dirty="0">
                <a:solidFill>
                  <a:srgbClr val="002060"/>
                </a:solidFill>
              </a:rPr>
              <a:t> хат </a:t>
            </a:r>
            <a:r>
              <a:rPr lang="ru-RU" sz="2000" dirty="0" err="1">
                <a:solidFill>
                  <a:srgbClr val="002060"/>
                </a:solidFill>
              </a:rPr>
              <a:t>алмасуды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err="1">
                <a:solidFill>
                  <a:srgbClr val="002060"/>
                </a:solidFill>
              </a:rPr>
              <a:t>анықтау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мақсатында</a:t>
            </a:r>
            <a:r>
              <a:rPr lang="ru-RU" sz="2000" dirty="0">
                <a:solidFill>
                  <a:srgbClr val="002060"/>
                </a:solidFill>
              </a:rPr>
              <a:t> (</a:t>
            </a:r>
            <a:r>
              <a:rPr lang="ru-RU" sz="2000" dirty="0" err="1">
                <a:solidFill>
                  <a:srgbClr val="002060"/>
                </a:solidFill>
              </a:rPr>
              <a:t>имейл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жазу</a:t>
            </a:r>
            <a:r>
              <a:rPr lang="ru-RU" sz="2000" dirty="0">
                <a:solidFill>
                  <a:srgbClr val="002060"/>
                </a:solidFill>
              </a:rPr>
              <a:t>). </a:t>
            </a:r>
            <a:r>
              <a:rPr lang="ru-RU" sz="2000" dirty="0" err="1">
                <a:solidFill>
                  <a:srgbClr val="002060"/>
                </a:solidFill>
              </a:rPr>
              <a:t>Авторға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жарияланым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тілінде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мазмұнды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пікір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err="1">
                <a:solidFill>
                  <a:srgbClr val="002060"/>
                </a:solidFill>
              </a:rPr>
              <a:t>жазу</a:t>
            </a:r>
            <a:r>
              <a:rPr lang="ru-RU" sz="2000" dirty="0">
                <a:solidFill>
                  <a:srgbClr val="002060"/>
                </a:solidFill>
              </a:rPr>
              <a:t> (</a:t>
            </a:r>
            <a:r>
              <a:rPr lang="ru-RU" sz="2000" dirty="0" err="1">
                <a:solidFill>
                  <a:srgbClr val="002060"/>
                </a:solidFill>
              </a:rPr>
              <a:t>қысқаша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түйіндеме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түсіндірме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сұрақтар</a:t>
            </a:r>
            <a:r>
              <a:rPr lang="ru-RU" sz="2000" dirty="0">
                <a:solidFill>
                  <a:srgbClr val="002060"/>
                </a:solidFill>
              </a:rPr>
              <a:t>, методология </a:t>
            </a:r>
            <a:r>
              <a:rPr lang="ru-RU" sz="2000" dirty="0" err="1">
                <a:solidFill>
                  <a:srgbClr val="002060"/>
                </a:solidFill>
              </a:rPr>
              <a:t>зерттеулері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бойынша</a:t>
            </a:r>
            <a:r>
              <a:rPr lang="ru-RU" sz="2000" dirty="0">
                <a:solidFill>
                  <a:srgbClr val="002060"/>
                </a:solidFill>
              </a:rPr>
              <a:t>,</a:t>
            </a:r>
          </a:p>
          <a:p>
            <a:r>
              <a:rPr lang="ru-RU" sz="2000" dirty="0" err="1">
                <a:solidFill>
                  <a:srgbClr val="002060"/>
                </a:solidFill>
              </a:rPr>
              <a:t>автордың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басқа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жарияланымдары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туралы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сұрақтар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т.б</a:t>
            </a:r>
            <a:r>
              <a:rPr lang="ru-RU" sz="2000" dirty="0">
                <a:solidFill>
                  <a:srgbClr val="002060"/>
                </a:solidFill>
              </a:rPr>
              <a:t>.)</a:t>
            </a:r>
          </a:p>
        </p:txBody>
      </p:sp>
      <p:pic>
        <p:nvPicPr>
          <p:cNvPr id="5" name="Рисунок 4" descr="Studio Carrer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268" y="365125"/>
            <a:ext cx="108012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22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887" y="604690"/>
            <a:ext cx="98953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</a:rPr>
              <a:t>3.	Автордан жауап алып, ынтымақтастықтың төмендегідей варианттарының бірін дайындау керек:</a:t>
            </a:r>
            <a:endParaRPr lang="ru-RU" sz="2400" dirty="0">
              <a:solidFill>
                <a:srgbClr val="002060"/>
              </a:solidFill>
            </a:endParaRPr>
          </a:p>
          <a:p>
            <a:pPr marL="719138" indent="-273050"/>
            <a:r>
              <a:rPr lang="kk-KZ" sz="2400" dirty="0">
                <a:solidFill>
                  <a:srgbClr val="002060"/>
                </a:solidFill>
              </a:rPr>
              <a:t>a.	</a:t>
            </a:r>
            <a:r>
              <a:rPr lang="kk-KZ" sz="2400" dirty="0" smtClean="0">
                <a:solidFill>
                  <a:srgbClr val="002060"/>
                </a:solidFill>
              </a:rPr>
              <a:t>Тақырып </a:t>
            </a:r>
            <a:r>
              <a:rPr lang="kk-KZ" sz="2400" dirty="0">
                <a:solidFill>
                  <a:srgbClr val="002060"/>
                </a:solidFill>
              </a:rPr>
              <a:t>бойынша өзара қызығушылығы бар </a:t>
            </a:r>
            <a:r>
              <a:rPr lang="kk-KZ" sz="2400" b="1" dirty="0">
                <a:solidFill>
                  <a:srgbClr val="002060"/>
                </a:solidFill>
              </a:rPr>
              <a:t>салыстырмалы зерттеу жүргізу;</a:t>
            </a:r>
            <a:endParaRPr lang="ru-RU" sz="2400" b="1" dirty="0">
              <a:solidFill>
                <a:srgbClr val="002060"/>
              </a:solidFill>
            </a:endParaRPr>
          </a:p>
          <a:p>
            <a:pPr marL="719138" indent="-273050"/>
            <a:r>
              <a:rPr lang="kk-KZ" sz="2400" dirty="0">
                <a:solidFill>
                  <a:srgbClr val="002060"/>
                </a:solidFill>
              </a:rPr>
              <a:t>b.	Қазақ ұлттық қыздар педагогикалық университетіне ғылыми-методологиялық семинар жүргізу, конференцияға қатысу, дәріс оқу үшін </a:t>
            </a:r>
            <a:r>
              <a:rPr lang="kk-KZ" sz="2400" b="1" dirty="0">
                <a:solidFill>
                  <a:srgbClr val="002060"/>
                </a:solidFill>
              </a:rPr>
              <a:t>шақыру</a:t>
            </a:r>
            <a:r>
              <a:rPr lang="kk-KZ" sz="2400" dirty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  <a:p>
            <a:pPr marL="719138" indent="-273050"/>
            <a:r>
              <a:rPr lang="kk-KZ" sz="2400" dirty="0">
                <a:solidFill>
                  <a:srgbClr val="002060"/>
                </a:solidFill>
              </a:rPr>
              <a:t>c.	Жарияланымның шетелдік авторы жұмыс істейтін ЖОО/ мекемеде ғылыми семинарға </a:t>
            </a:r>
            <a:r>
              <a:rPr lang="kk-KZ" sz="2400" b="1" dirty="0">
                <a:solidFill>
                  <a:srgbClr val="002060"/>
                </a:solidFill>
              </a:rPr>
              <a:t>қатысуға өтінім беру</a:t>
            </a:r>
            <a:r>
              <a:rPr lang="kk-KZ" sz="2400" dirty="0">
                <a:solidFill>
                  <a:srgbClr val="002060"/>
                </a:solidFill>
              </a:rPr>
              <a:t>; </a:t>
            </a:r>
            <a:endParaRPr lang="ru-RU" sz="2400" dirty="0">
              <a:solidFill>
                <a:srgbClr val="002060"/>
              </a:solidFill>
            </a:endParaRPr>
          </a:p>
          <a:p>
            <a:pPr marL="719138" indent="-273050"/>
            <a:r>
              <a:rPr lang="kk-KZ" sz="2400" dirty="0">
                <a:solidFill>
                  <a:srgbClr val="002060"/>
                </a:solidFill>
              </a:rPr>
              <a:t>d.	Рейтингтік ғылыми басылымға беру үшін  ғылыми жарияланымға </a:t>
            </a:r>
            <a:r>
              <a:rPr lang="kk-KZ" sz="2400" b="1" dirty="0">
                <a:solidFill>
                  <a:srgbClr val="002060"/>
                </a:solidFill>
              </a:rPr>
              <a:t>авторлық бірлестік</a:t>
            </a:r>
            <a:r>
              <a:rPr lang="kk-KZ" sz="2400" dirty="0">
                <a:solidFill>
                  <a:srgbClr val="002060"/>
                </a:solidFill>
              </a:rPr>
              <a:t>;  </a:t>
            </a:r>
            <a:endParaRPr lang="ru-RU" sz="2400" dirty="0">
              <a:solidFill>
                <a:srgbClr val="002060"/>
              </a:solidFill>
            </a:endParaRPr>
          </a:p>
          <a:p>
            <a:pPr marL="719138" indent="-273050"/>
            <a:r>
              <a:rPr lang="kk-KZ" sz="2400" dirty="0">
                <a:solidFill>
                  <a:srgbClr val="002060"/>
                </a:solidFill>
              </a:rPr>
              <a:t>e.	Халықаралық жобаға, оның ішінде ЭРАЗМУС бағдарламасы бойынша  </a:t>
            </a:r>
            <a:r>
              <a:rPr lang="kk-KZ" sz="2400" b="1" dirty="0">
                <a:solidFill>
                  <a:srgbClr val="002060"/>
                </a:solidFill>
              </a:rPr>
              <a:t>өтінім  </a:t>
            </a:r>
            <a:r>
              <a:rPr lang="kk-KZ" sz="2400" b="1" dirty="0" smtClean="0">
                <a:solidFill>
                  <a:srgbClr val="002060"/>
                </a:solidFill>
              </a:rPr>
              <a:t>дайындау</a:t>
            </a:r>
            <a:r>
              <a:rPr lang="kk-KZ" sz="2400" dirty="0" smtClean="0">
                <a:solidFill>
                  <a:srgbClr val="002060"/>
                </a:solidFill>
              </a:rPr>
              <a:t>.</a:t>
            </a:r>
          </a:p>
          <a:p>
            <a:pPr marL="719138" indent="-273050"/>
            <a:endParaRPr lang="ru-RU" sz="2400" dirty="0">
              <a:solidFill>
                <a:srgbClr val="002060"/>
              </a:solidFill>
            </a:endParaRPr>
          </a:p>
          <a:p>
            <a:r>
              <a:rPr lang="kk-KZ" sz="2400" b="1" i="1" dirty="0">
                <a:solidFill>
                  <a:srgbClr val="002060"/>
                </a:solidFill>
              </a:rPr>
              <a:t>Ескерту: </a:t>
            </a:r>
            <a:r>
              <a:rPr lang="kk-KZ" sz="2400" b="1" i="1" dirty="0" smtClean="0">
                <a:solidFill>
                  <a:srgbClr val="002060"/>
                </a:solidFill>
              </a:rPr>
              <a:t> </a:t>
            </a:r>
            <a:r>
              <a:rPr lang="kk-KZ" sz="2400" dirty="0" smtClean="0">
                <a:solidFill>
                  <a:srgbClr val="002060"/>
                </a:solidFill>
              </a:rPr>
              <a:t>Жарияланым </a:t>
            </a:r>
            <a:r>
              <a:rPr lang="kk-KZ" sz="2400" dirty="0">
                <a:solidFill>
                  <a:srgbClr val="002060"/>
                </a:solidFill>
              </a:rPr>
              <a:t>авторынан жауап болмаған жағдайда тапсырма орындалмаған болып есептеледі.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Studio Carrer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268" y="365125"/>
            <a:ext cx="108012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37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60218" y="346351"/>
            <a:ext cx="11388169" cy="5442672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Связаться с автором  статьи с целью установления 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переписки (написать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имейл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автору содержательный отзыв  на языке публикации: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резюме,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поясняющие вопросы,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 по методологии исследования,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другие публикации автора и т.п.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Studio Carrer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267" y="158227"/>
            <a:ext cx="108012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https://mir-s3-cdn-cf.behance.net/project_modules/fs/23a86223710809.563279391dd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08" y="4134919"/>
            <a:ext cx="5306292" cy="23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1" y="356621"/>
            <a:ext cx="957349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algn="just">
              <a:lnSpc>
                <a:spcPct val="115000"/>
              </a:lnSpc>
              <a:spcAft>
                <a:spcPts val="0"/>
              </a:spcAft>
              <a:buAutoNum type="arabicPeriod" startAt="3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Получив ответ от автора, разработать один из следующих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вариантов сотрудничества: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	Проведение сравнительного исследования по тематике, представляющей взаимный интерес;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	Приглашение в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КазНацЖенПУ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проведения научно-методологического семинара, участия в  конференции, чтения лекций;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	Подача заявки на участие в научном мероприятие в вузе /организации, в которой работает зарубежный автор публикации; 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	Соавторство в научной публикации для подачи в рейтинговое научное издание;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	Подготовка заявки на международный проект, в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программе ЭРАЗМУС.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Примечание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 случае отсутствия ответа от автора публикации, задание считается не выполненным.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Studio Carrer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086" y="234426"/>
            <a:ext cx="108012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99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3055" y="695673"/>
            <a:ext cx="9005454" cy="508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Включить материал изученной научной публикации в текущий учебный процесс в течение осеннего семестра 2019-2020 учебного года.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интеграции научного материала в учебный процесс:</a:t>
            </a: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Лекционный материал</a:t>
            </a: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 на СРСП</a:t>
            </a: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студентами /магистрантами/докторантами  научного реферата по статье (на казахском, русском или английском языке).</a:t>
            </a: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Studio Carrer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158" y="414536"/>
            <a:ext cx="108012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motiv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87" y="4747096"/>
            <a:ext cx="2830550" cy="1813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287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670</Words>
  <Application>Microsoft Office PowerPoint</Application>
  <PresentationFormat>Произвольный</PresentationFormat>
  <Paragraphs>144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4. Внедрение научно-исследовательской компоненты  в учебный 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Второй этап.  Конкурс научных проектов за счет грантового финансирования из бюджета КазГосЖенПУ (10 млн. тенге)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Shakirova Svetlana</dc:creator>
  <cp:lastModifiedBy>Шакирова Светлана</cp:lastModifiedBy>
  <cp:revision>18</cp:revision>
  <dcterms:created xsi:type="dcterms:W3CDTF">2019-10-31T17:32:14Z</dcterms:created>
  <dcterms:modified xsi:type="dcterms:W3CDTF">2019-11-19T08:00:27Z</dcterms:modified>
</cp:coreProperties>
</file>