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7"/>
  </p:notesMasterIdLst>
  <p:sldIdLst>
    <p:sldId id="257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66" r:id="rId14"/>
    <p:sldId id="268" r:id="rId15"/>
    <p:sldId id="258" r:id="rId16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84D64-C1C1-42BD-8718-F9AA861ECC4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45EDFFE-061E-4657-ACC5-AC089EFED63C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жұбайы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(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зайыбы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тұратын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жұмыс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істейтін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немесе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қызметін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өтеп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жатқан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елді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мекенде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бос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жұмыс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орны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болмаған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жағдайда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A6823DCD-F057-4F8F-9321-22A399276242}" type="par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D1EE9-9A58-489E-B56C-28BCEB892305}" type="sib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3689CC-AAB0-4E64-BB85-446B0579A94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І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және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II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топтағы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мүгедектер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1F9622F5-A2A8-416E-B3DC-FBEC4CC2F60D}" type="par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431208-F4A5-43A8-B599-CC7DFCC5D428}" type="sib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0A1505-26E1-461D-A4E5-5ED653BA1584}">
      <dgm:prSet phldrT="[Текст]" custT="1"/>
      <dgm:spPr/>
      <dgm:t>
        <a:bodyPr/>
        <a:lstStyle/>
        <a:p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одан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әрі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оқуға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магистратураға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резидентураға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докторантураға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түскен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9D0D3FBD-0F02-40C4-9783-4527BAA4F442}" type="par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350106-99BC-4A31-9379-A175FC4A0C1E}" type="sib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A6E7B5-6A73-49D1-8005-2FD91D7582D2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жүкті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әйелдер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үш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жасқа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дейінгі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баласы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(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балалары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бар,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сондай-ақ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оны (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оларды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жалғыз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тәрбиелеп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отырған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.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46F5073D-AD40-4E3D-BCF8-2F59177ECEF7}" type="par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967309-0540-4414-8C7B-EC3290CF6C06}" type="sib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AD7F8E-009E-4091-AC4C-69DC21A81C0A}" type="pres">
      <dgm:prSet presAssocID="{AA284D64-C1C1-42BD-8718-F9AA861ECC4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3809631-D969-431D-B598-7397D0B4B182}" type="pres">
      <dgm:prSet presAssocID="{AA284D64-C1C1-42BD-8718-F9AA861ECC44}" presName="Name1" presStyleCnt="0"/>
      <dgm:spPr/>
    </dgm:pt>
    <dgm:pt modelId="{D346C6A6-8246-47AB-BA42-FE20C1CD2B86}" type="pres">
      <dgm:prSet presAssocID="{AA284D64-C1C1-42BD-8718-F9AA861ECC44}" presName="cycle" presStyleCnt="0"/>
      <dgm:spPr/>
    </dgm:pt>
    <dgm:pt modelId="{7BC4006F-FF8F-4445-947E-BB6112056A9C}" type="pres">
      <dgm:prSet presAssocID="{AA284D64-C1C1-42BD-8718-F9AA861ECC44}" presName="srcNode" presStyleLbl="node1" presStyleIdx="0" presStyleCnt="4"/>
      <dgm:spPr/>
    </dgm:pt>
    <dgm:pt modelId="{6364B66F-8E75-461C-B531-7C2A0941B296}" type="pres">
      <dgm:prSet presAssocID="{AA284D64-C1C1-42BD-8718-F9AA861ECC44}" presName="conn" presStyleLbl="parChTrans1D2" presStyleIdx="0" presStyleCnt="1"/>
      <dgm:spPr/>
      <dgm:t>
        <a:bodyPr/>
        <a:lstStyle/>
        <a:p>
          <a:endParaRPr lang="ru-RU"/>
        </a:p>
      </dgm:t>
    </dgm:pt>
    <dgm:pt modelId="{A0769B9E-C708-440C-8BD3-3A2BE4D55BE7}" type="pres">
      <dgm:prSet presAssocID="{AA284D64-C1C1-42BD-8718-F9AA861ECC44}" presName="extraNode" presStyleLbl="node1" presStyleIdx="0" presStyleCnt="4"/>
      <dgm:spPr/>
    </dgm:pt>
    <dgm:pt modelId="{EB3A2C75-E9C0-4540-8623-B009F9313ECD}" type="pres">
      <dgm:prSet presAssocID="{AA284D64-C1C1-42BD-8718-F9AA861ECC44}" presName="dstNode" presStyleLbl="node1" presStyleIdx="0" presStyleCnt="4"/>
      <dgm:spPr/>
    </dgm:pt>
    <dgm:pt modelId="{DD2CE743-1BD9-4C69-9C86-EA4B2355F136}" type="pres">
      <dgm:prSet presAssocID="{945EDFFE-061E-4657-ACC5-AC089EFED63C}" presName="text_1" presStyleLbl="node1" presStyleIdx="0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56855-E007-4701-B04D-49BEE0FA0790}" type="pres">
      <dgm:prSet presAssocID="{945EDFFE-061E-4657-ACC5-AC089EFED63C}" presName="accent_1" presStyleCnt="0"/>
      <dgm:spPr/>
    </dgm:pt>
    <dgm:pt modelId="{7A5E0F80-9AE2-41F2-818C-8BF6FEA37ACF}" type="pres">
      <dgm:prSet presAssocID="{945EDFFE-061E-4657-ACC5-AC089EFED63C}" presName="accentRepeatNode" presStyleLbl="solidFgAcc1" presStyleIdx="0" presStyleCnt="4"/>
      <dgm:spPr/>
    </dgm:pt>
    <dgm:pt modelId="{37E50764-CFFB-4C2C-BA05-224EEDA5DC97}" type="pres">
      <dgm:prSet presAssocID="{8F3689CC-AAB0-4E64-BB85-446B0579A944}" presName="text_2" presStyleLbl="node1" presStyleIdx="1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DF8A2-F7F3-41D3-B5AF-5C1729068A62}" type="pres">
      <dgm:prSet presAssocID="{8F3689CC-AAB0-4E64-BB85-446B0579A944}" presName="accent_2" presStyleCnt="0"/>
      <dgm:spPr/>
    </dgm:pt>
    <dgm:pt modelId="{F7DFE686-F4C1-48F9-8A3E-06CBA55A00D8}" type="pres">
      <dgm:prSet presAssocID="{8F3689CC-AAB0-4E64-BB85-446B0579A944}" presName="accentRepeatNode" presStyleLbl="solidFgAcc1" presStyleIdx="1" presStyleCnt="4"/>
      <dgm:spPr/>
    </dgm:pt>
    <dgm:pt modelId="{26D108B0-729F-4E65-91C6-5DBCD3DE9680}" type="pres">
      <dgm:prSet presAssocID="{350A1505-26E1-461D-A4E5-5ED653BA1584}" presName="text_3" presStyleLbl="node1" presStyleIdx="2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C63F5-E71E-44FF-B7F4-76B9B1AA031D}" type="pres">
      <dgm:prSet presAssocID="{350A1505-26E1-461D-A4E5-5ED653BA1584}" presName="accent_3" presStyleCnt="0"/>
      <dgm:spPr/>
    </dgm:pt>
    <dgm:pt modelId="{E8D14D36-A03C-4628-BE87-2BFEF558BCD3}" type="pres">
      <dgm:prSet presAssocID="{350A1505-26E1-461D-A4E5-5ED653BA1584}" presName="accentRepeatNode" presStyleLbl="solidFgAcc1" presStyleIdx="2" presStyleCnt="4"/>
      <dgm:spPr/>
    </dgm:pt>
    <dgm:pt modelId="{F5A26BC3-B9EB-4DD6-92EE-1054A556A457}" type="pres">
      <dgm:prSet presAssocID="{58A6E7B5-6A73-49D1-8005-2FD91D7582D2}" presName="text_4" presStyleLbl="node1" presStyleIdx="3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DAE94-F5FE-4018-9FE2-BF411A03EE1D}" type="pres">
      <dgm:prSet presAssocID="{58A6E7B5-6A73-49D1-8005-2FD91D7582D2}" presName="accent_4" presStyleCnt="0"/>
      <dgm:spPr/>
    </dgm:pt>
    <dgm:pt modelId="{DBE91ECD-BE3B-4AE0-9F84-B98ED75A79CD}" type="pres">
      <dgm:prSet presAssocID="{58A6E7B5-6A73-49D1-8005-2FD91D7582D2}" presName="accentRepeatNode" presStyleLbl="solidFgAcc1" presStyleIdx="3" presStyleCnt="4"/>
      <dgm:spPr/>
    </dgm:pt>
  </dgm:ptLst>
  <dgm:cxnLst>
    <dgm:cxn modelId="{BB920774-B365-4440-983A-4B4B4BA158A9}" type="presOf" srcId="{AA284D64-C1C1-42BD-8718-F9AA861ECC44}" destId="{6BAD7F8E-009E-4091-AC4C-69DC21A81C0A}" srcOrd="0" destOrd="0" presId="urn:microsoft.com/office/officeart/2008/layout/VerticalCurvedList"/>
    <dgm:cxn modelId="{D20CE5DF-D534-4C64-AC05-3015BA22C5C0}" srcId="{AA284D64-C1C1-42BD-8718-F9AA861ECC44}" destId="{8F3689CC-AAB0-4E64-BB85-446B0579A944}" srcOrd="1" destOrd="0" parTransId="{1F9622F5-A2A8-416E-B3DC-FBEC4CC2F60D}" sibTransId="{B1431208-F4A5-43A8-B599-CC7DFCC5D428}"/>
    <dgm:cxn modelId="{ADDE1B6E-57B9-4642-A012-EE0FF3BAC81F}" type="presOf" srcId="{945EDFFE-061E-4657-ACC5-AC089EFED63C}" destId="{DD2CE743-1BD9-4C69-9C86-EA4B2355F136}" srcOrd="0" destOrd="0" presId="urn:microsoft.com/office/officeart/2008/layout/VerticalCurvedList"/>
    <dgm:cxn modelId="{05D94928-EB9A-4346-947D-01B082E623B8}" type="presOf" srcId="{8F3689CC-AAB0-4E64-BB85-446B0579A944}" destId="{37E50764-CFFB-4C2C-BA05-224EEDA5DC97}" srcOrd="0" destOrd="0" presId="urn:microsoft.com/office/officeart/2008/layout/VerticalCurvedList"/>
    <dgm:cxn modelId="{3792A069-ECC7-4457-8989-9B15959D990F}" srcId="{AA284D64-C1C1-42BD-8718-F9AA861ECC44}" destId="{350A1505-26E1-461D-A4E5-5ED653BA1584}" srcOrd="2" destOrd="0" parTransId="{9D0D3FBD-0F02-40C4-9783-4527BAA4F442}" sibTransId="{AD350106-99BC-4A31-9379-A175FC4A0C1E}"/>
    <dgm:cxn modelId="{27077D4C-E470-4396-AFD7-FCFAA3C3AC0E}" type="presOf" srcId="{58A6E7B5-6A73-49D1-8005-2FD91D7582D2}" destId="{F5A26BC3-B9EB-4DD6-92EE-1054A556A457}" srcOrd="0" destOrd="0" presId="urn:microsoft.com/office/officeart/2008/layout/VerticalCurvedList"/>
    <dgm:cxn modelId="{ABE8EC11-AB3B-4AFA-8D52-A6BC80EEE4F4}" srcId="{AA284D64-C1C1-42BD-8718-F9AA861ECC44}" destId="{945EDFFE-061E-4657-ACC5-AC089EFED63C}" srcOrd="0" destOrd="0" parTransId="{A6823DCD-F057-4F8F-9321-22A399276242}" sibTransId="{4DAD1EE9-9A58-489E-B56C-28BCEB892305}"/>
    <dgm:cxn modelId="{D10109BE-E9CC-4F75-9A92-9AC6081DE67C}" type="presOf" srcId="{350A1505-26E1-461D-A4E5-5ED653BA1584}" destId="{26D108B0-729F-4E65-91C6-5DBCD3DE9680}" srcOrd="0" destOrd="0" presId="urn:microsoft.com/office/officeart/2008/layout/VerticalCurvedList"/>
    <dgm:cxn modelId="{F94E4902-F2C1-4F39-8FF2-130E82285B85}" type="presOf" srcId="{4DAD1EE9-9A58-489E-B56C-28BCEB892305}" destId="{6364B66F-8E75-461C-B531-7C2A0941B296}" srcOrd="0" destOrd="0" presId="urn:microsoft.com/office/officeart/2008/layout/VerticalCurvedList"/>
    <dgm:cxn modelId="{72B643DE-C83D-434D-BE3A-640B16E25731}" srcId="{AA284D64-C1C1-42BD-8718-F9AA861ECC44}" destId="{58A6E7B5-6A73-49D1-8005-2FD91D7582D2}" srcOrd="3" destOrd="0" parTransId="{46F5073D-AD40-4E3D-BCF8-2F59177ECEF7}" sibTransId="{4A967309-0540-4414-8C7B-EC3290CF6C06}"/>
    <dgm:cxn modelId="{9BA0D79B-BA4C-4428-936B-E6F92ABE37BD}" type="presParOf" srcId="{6BAD7F8E-009E-4091-AC4C-69DC21A81C0A}" destId="{03809631-D969-431D-B598-7397D0B4B182}" srcOrd="0" destOrd="0" presId="urn:microsoft.com/office/officeart/2008/layout/VerticalCurvedList"/>
    <dgm:cxn modelId="{5F598DE5-CB4A-4114-919D-2238D6503664}" type="presParOf" srcId="{03809631-D969-431D-B598-7397D0B4B182}" destId="{D346C6A6-8246-47AB-BA42-FE20C1CD2B86}" srcOrd="0" destOrd="0" presId="urn:microsoft.com/office/officeart/2008/layout/VerticalCurvedList"/>
    <dgm:cxn modelId="{21CE3183-0E8E-4651-9247-A6DF92DBE5BD}" type="presParOf" srcId="{D346C6A6-8246-47AB-BA42-FE20C1CD2B86}" destId="{7BC4006F-FF8F-4445-947E-BB6112056A9C}" srcOrd="0" destOrd="0" presId="urn:microsoft.com/office/officeart/2008/layout/VerticalCurvedList"/>
    <dgm:cxn modelId="{FB728851-742A-4048-B0F2-F7996DC96CF0}" type="presParOf" srcId="{D346C6A6-8246-47AB-BA42-FE20C1CD2B86}" destId="{6364B66F-8E75-461C-B531-7C2A0941B296}" srcOrd="1" destOrd="0" presId="urn:microsoft.com/office/officeart/2008/layout/VerticalCurvedList"/>
    <dgm:cxn modelId="{A088A044-F573-4B37-B3FD-A2DFD8CF62C4}" type="presParOf" srcId="{D346C6A6-8246-47AB-BA42-FE20C1CD2B86}" destId="{A0769B9E-C708-440C-8BD3-3A2BE4D55BE7}" srcOrd="2" destOrd="0" presId="urn:microsoft.com/office/officeart/2008/layout/VerticalCurvedList"/>
    <dgm:cxn modelId="{CDDC8C52-AF89-4C59-B2F0-E8A6AFA26F00}" type="presParOf" srcId="{D346C6A6-8246-47AB-BA42-FE20C1CD2B86}" destId="{EB3A2C75-E9C0-4540-8623-B009F9313ECD}" srcOrd="3" destOrd="0" presId="urn:microsoft.com/office/officeart/2008/layout/VerticalCurvedList"/>
    <dgm:cxn modelId="{8A454969-BBC2-44A2-B830-5741684F0FF8}" type="presParOf" srcId="{03809631-D969-431D-B598-7397D0B4B182}" destId="{DD2CE743-1BD9-4C69-9C86-EA4B2355F136}" srcOrd="1" destOrd="0" presId="urn:microsoft.com/office/officeart/2008/layout/VerticalCurvedList"/>
    <dgm:cxn modelId="{36E27FFF-8AF2-45CE-BE3B-A9723BFAA232}" type="presParOf" srcId="{03809631-D969-431D-B598-7397D0B4B182}" destId="{82956855-E007-4701-B04D-49BEE0FA0790}" srcOrd="2" destOrd="0" presId="urn:microsoft.com/office/officeart/2008/layout/VerticalCurvedList"/>
    <dgm:cxn modelId="{92FE22A0-4D33-44EF-BEC1-E24DF9C008F5}" type="presParOf" srcId="{82956855-E007-4701-B04D-49BEE0FA0790}" destId="{7A5E0F80-9AE2-41F2-818C-8BF6FEA37ACF}" srcOrd="0" destOrd="0" presId="urn:microsoft.com/office/officeart/2008/layout/VerticalCurvedList"/>
    <dgm:cxn modelId="{6B27F464-87C2-429C-967E-7B4CFC5F8CBC}" type="presParOf" srcId="{03809631-D969-431D-B598-7397D0B4B182}" destId="{37E50764-CFFB-4C2C-BA05-224EEDA5DC97}" srcOrd="3" destOrd="0" presId="urn:microsoft.com/office/officeart/2008/layout/VerticalCurvedList"/>
    <dgm:cxn modelId="{39EF0FA9-1F73-4589-B990-0D7C50BE38F0}" type="presParOf" srcId="{03809631-D969-431D-B598-7397D0B4B182}" destId="{855DF8A2-F7F3-41D3-B5AF-5C1729068A62}" srcOrd="4" destOrd="0" presId="urn:microsoft.com/office/officeart/2008/layout/VerticalCurvedList"/>
    <dgm:cxn modelId="{04C6FC5E-B143-45C9-96B4-FCB8B78423BF}" type="presParOf" srcId="{855DF8A2-F7F3-41D3-B5AF-5C1729068A62}" destId="{F7DFE686-F4C1-48F9-8A3E-06CBA55A00D8}" srcOrd="0" destOrd="0" presId="urn:microsoft.com/office/officeart/2008/layout/VerticalCurvedList"/>
    <dgm:cxn modelId="{AABD4C34-3D76-4A2D-923F-1BF47F027661}" type="presParOf" srcId="{03809631-D969-431D-B598-7397D0B4B182}" destId="{26D108B0-729F-4E65-91C6-5DBCD3DE9680}" srcOrd="5" destOrd="0" presId="urn:microsoft.com/office/officeart/2008/layout/VerticalCurvedList"/>
    <dgm:cxn modelId="{97A7E97F-FF13-4476-825A-739C307F1B25}" type="presParOf" srcId="{03809631-D969-431D-B598-7397D0B4B182}" destId="{DCBC63F5-E71E-44FF-B7F4-76B9B1AA031D}" srcOrd="6" destOrd="0" presId="urn:microsoft.com/office/officeart/2008/layout/VerticalCurvedList"/>
    <dgm:cxn modelId="{3132078F-2A67-4EB9-BA66-5A6BBE8DB438}" type="presParOf" srcId="{DCBC63F5-E71E-44FF-B7F4-76B9B1AA031D}" destId="{E8D14D36-A03C-4628-BE87-2BFEF558BCD3}" srcOrd="0" destOrd="0" presId="urn:microsoft.com/office/officeart/2008/layout/VerticalCurvedList"/>
    <dgm:cxn modelId="{909CA610-E44D-4814-A7AB-934033183509}" type="presParOf" srcId="{03809631-D969-431D-B598-7397D0B4B182}" destId="{F5A26BC3-B9EB-4DD6-92EE-1054A556A457}" srcOrd="7" destOrd="0" presId="urn:microsoft.com/office/officeart/2008/layout/VerticalCurvedList"/>
    <dgm:cxn modelId="{BD890030-5EC2-450B-89E4-0A1E2FB31C10}" type="presParOf" srcId="{03809631-D969-431D-B598-7397D0B4B182}" destId="{048DAE94-F5FE-4018-9FE2-BF411A03EE1D}" srcOrd="8" destOrd="0" presId="urn:microsoft.com/office/officeart/2008/layout/VerticalCurvedList"/>
    <dgm:cxn modelId="{E22A2B88-6DD9-4330-8F4F-6CEEE74A766C}" type="presParOf" srcId="{048DAE94-F5FE-4018-9FE2-BF411A03EE1D}" destId="{DBE91ECD-BE3B-4AE0-9F84-B98ED75A7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4B66F-8E75-461C-B531-7C2A0941B296}">
      <dsp:nvSpPr>
        <dsp:cNvPr id="0" name=""/>
        <dsp:cNvSpPr/>
      </dsp:nvSpPr>
      <dsp:spPr>
        <a:xfrm>
          <a:off x="-5309703" y="-813162"/>
          <a:ext cx="6322621" cy="6322621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E743-1BD9-4C69-9C86-EA4B2355F136}">
      <dsp:nvSpPr>
        <dsp:cNvPr id="0" name=""/>
        <dsp:cNvSpPr/>
      </dsp:nvSpPr>
      <dsp:spPr>
        <a:xfrm>
          <a:off x="530317" y="259821"/>
          <a:ext cx="7613421" cy="92493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жұбайы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(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зайыбы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тұратын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жұмыс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істейтін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немесе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қызметін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өтеп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жатқан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елді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мекенде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бос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жұмыс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орны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болмаған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жағдайда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30317" y="259821"/>
        <a:ext cx="7613421" cy="924938"/>
      </dsp:txXfrm>
    </dsp:sp>
    <dsp:sp modelId="{7A5E0F80-9AE2-41F2-818C-8BF6FEA37ACF}">
      <dsp:nvSpPr>
        <dsp:cNvPr id="0" name=""/>
        <dsp:cNvSpPr/>
      </dsp:nvSpPr>
      <dsp:spPr>
        <a:xfrm>
          <a:off x="78768" y="27074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50764-CFFB-4C2C-BA05-224EEDA5DC97}">
      <dsp:nvSpPr>
        <dsp:cNvPr id="0" name=""/>
        <dsp:cNvSpPr/>
      </dsp:nvSpPr>
      <dsp:spPr>
        <a:xfrm>
          <a:off x="944530" y="1343726"/>
          <a:ext cx="7199208" cy="924938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І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және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II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топтағы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мүгедектер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944530" y="1343726"/>
        <a:ext cx="7199208" cy="924938"/>
      </dsp:txXfrm>
    </dsp:sp>
    <dsp:sp modelId="{F7DFE686-F4C1-48F9-8A3E-06CBA55A00D8}">
      <dsp:nvSpPr>
        <dsp:cNvPr id="0" name=""/>
        <dsp:cNvSpPr/>
      </dsp:nvSpPr>
      <dsp:spPr>
        <a:xfrm>
          <a:off x="492981" y="135464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D108B0-729F-4E65-91C6-5DBCD3DE9680}">
      <dsp:nvSpPr>
        <dsp:cNvPr id="0" name=""/>
        <dsp:cNvSpPr/>
      </dsp:nvSpPr>
      <dsp:spPr>
        <a:xfrm>
          <a:off x="944530" y="2427631"/>
          <a:ext cx="7199208" cy="924938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одан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әрі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оқуға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магистратураға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резидентураға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докторантураға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түскен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944530" y="2427631"/>
        <a:ext cx="7199208" cy="924938"/>
      </dsp:txXfrm>
    </dsp:sp>
    <dsp:sp modelId="{E8D14D36-A03C-4628-BE87-2BFEF558BCD3}">
      <dsp:nvSpPr>
        <dsp:cNvPr id="0" name=""/>
        <dsp:cNvSpPr/>
      </dsp:nvSpPr>
      <dsp:spPr>
        <a:xfrm>
          <a:off x="492981" y="243855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26BC3-B9EB-4DD6-92EE-1054A556A457}">
      <dsp:nvSpPr>
        <dsp:cNvPr id="0" name=""/>
        <dsp:cNvSpPr/>
      </dsp:nvSpPr>
      <dsp:spPr>
        <a:xfrm>
          <a:off x="530317" y="3511536"/>
          <a:ext cx="7613421" cy="9249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жүкті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әйелдер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үш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жасқа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дейінгі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баласы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(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балалары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бар,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сондай-ақ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оны (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оларды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жалғыз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тәрбиелеп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отырған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.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30317" y="3511536"/>
        <a:ext cx="7613421" cy="924938"/>
      </dsp:txXfrm>
    </dsp:sp>
    <dsp:sp modelId="{DBE91ECD-BE3B-4AE0-9F84-B98ED75A79CD}">
      <dsp:nvSpPr>
        <dsp:cNvPr id="0" name=""/>
        <dsp:cNvSpPr/>
      </dsp:nvSpPr>
      <dsp:spPr>
        <a:xfrm>
          <a:off x="78768" y="352245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3D5C5-A904-4D29-B1C5-017554D48790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8E22F-5510-4587-92F7-CE0DE91C90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70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8E22F-5510-4587-92F7-CE0DE91C90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hyperlink" Target="http://www.1ppt.com/tubiao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CBEE-4DA9-4523-A281-2923D38CAF8A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C527C-A53B-4694-A1CE-FE4C11558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637881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BD6D-B200-472D-913D-C643F4F32638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D0997-C572-4DB5-AA1D-6FDBC330E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709219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58CA7-0E17-4BF9-A4B4-CE5B29B803D1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28DD-F773-4F8F-9E51-4E8B824A8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94365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7A909-D153-40C0-B696-E99E4080E030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20279-4AD9-4721-88BB-B04E8B793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054055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6" y="3429003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3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7F036-C858-403E-A235-39C0F98D6C76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607BF-55E3-40D4-970E-5C27304FD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208908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AA301-3F33-421D-94C0-043062952B34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85DDB-D044-4019-9272-C80818BA0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996489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7002F-F529-4365-9CC5-6C417C7BC152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3390-432B-4DB7-9887-794E86059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924074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29F87-1E85-4C7A-9279-8F8F3F475C99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C0342-FEB1-4A37-A07E-B95A015A6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09048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9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7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91498-044F-42E8-B431-53E65BC2B40D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BF442-57BC-4744-A775-DA0C7CE23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701831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DA9C0-6589-43A1-8BAF-AB31363E53C9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9043E-A788-4E40-9BB6-10DC004A85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78351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2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8C334-3DE9-491E-B636-AB5F0AFCA402}" type="datetime1">
              <a:rPr lang="ru-RU"/>
              <a:pPr>
                <a:defRPr/>
              </a:pPr>
              <a:t>04.05.2021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FB3A1-0338-4EE4-AEDE-B39520581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23484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 userDrawn="1"/>
        </p:nvSpPr>
        <p:spPr bwMode="auto">
          <a:xfrm>
            <a:off x="0" y="-14288"/>
            <a:ext cx="9144000" cy="871538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2457450" ty="0" sx="59000" sy="59000" flip="x" algn="r"/>
          </a:blipFill>
          <a:ln w="0">
            <a:noFill/>
          </a:ln>
          <a:scene3d>
            <a:camera prst="perspective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000" b="1">
              <a:solidFill>
                <a:prstClr val="white"/>
              </a:solidFill>
            </a:endParaRPr>
          </a:p>
        </p:txBody>
      </p:sp>
      <p:sp>
        <p:nvSpPr>
          <p:cNvPr id="3" name="矩形 1"/>
          <p:cNvSpPr/>
          <p:nvPr userDrawn="1"/>
        </p:nvSpPr>
        <p:spPr>
          <a:xfrm>
            <a:off x="-7938" y="6042025"/>
            <a:ext cx="9188451" cy="815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000" b="1">
              <a:solidFill>
                <a:prstClr val="white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792163"/>
            <a:ext cx="9191626" cy="537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6345238"/>
            <a:ext cx="5829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11" descr="png素材 (276)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7858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7"/>
          <p:cNvSpPr/>
          <p:nvPr userDrawn="1"/>
        </p:nvSpPr>
        <p:spPr bwMode="auto">
          <a:xfrm>
            <a:off x="4716016" y="332656"/>
            <a:ext cx="4420121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spc="3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『HOMEPPT』—</a:t>
            </a:r>
            <a:r>
              <a:rPr lang="zh-CN" altLang="en-US" b="1" spc="3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>
                <a:solidFill>
                  <a:prstClr val="white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WWW.HOMEPPT.COM</a:t>
            </a:r>
            <a:endParaRPr lang="zh-CN" altLang="en-US" dirty="0">
              <a:solidFill>
                <a:prstClr val="white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" name="TextBox 7"/>
          <p:cNvSpPr txBox="1"/>
          <p:nvPr userDrawn="1"/>
        </p:nvSpPr>
        <p:spPr bwMode="auto">
          <a:xfrm>
            <a:off x="3348038" y="6346825"/>
            <a:ext cx="53562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 spc="3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HOMEPPT HTTP://WWW.HOMEPPT.COM</a:t>
            </a:r>
            <a:endParaRPr lang="zh-CN" altLang="en-US" sz="1400" b="1" spc="30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Freeform 2670"/>
          <p:cNvSpPr>
            <a:spLocks noEditPoints="1"/>
          </p:cNvSpPr>
          <p:nvPr userDrawn="1"/>
        </p:nvSpPr>
        <p:spPr bwMode="auto">
          <a:xfrm>
            <a:off x="2786063" y="6273800"/>
            <a:ext cx="403225" cy="406400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2147483647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0 w 300"/>
              <a:gd name="T13" fmla="*/ 2147483647 h 302"/>
              <a:gd name="T14" fmla="*/ 0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0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2147483647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2147483647 w 300"/>
              <a:gd name="T87" fmla="*/ 2147483647 h 302"/>
              <a:gd name="T88" fmla="*/ 2147483647 w 300"/>
              <a:gd name="T89" fmla="*/ 2147483647 h 302"/>
              <a:gd name="T90" fmla="*/ 2147483647 w 300"/>
              <a:gd name="T91" fmla="*/ 2147483647 h 302"/>
              <a:gd name="T92" fmla="*/ 2147483647 w 300"/>
              <a:gd name="T93" fmla="*/ 2147483647 h 302"/>
              <a:gd name="T94" fmla="*/ 2147483647 w 300"/>
              <a:gd name="T95" fmla="*/ 2147483647 h 302"/>
              <a:gd name="T96" fmla="*/ 2147483647 w 300"/>
              <a:gd name="T97" fmla="*/ 2147483647 h 302"/>
              <a:gd name="T98" fmla="*/ 2147483647 w 300"/>
              <a:gd name="T99" fmla="*/ 2147483647 h 302"/>
              <a:gd name="T100" fmla="*/ 2147483647 w 300"/>
              <a:gd name="T101" fmla="*/ 2147483647 h 302"/>
              <a:gd name="T102" fmla="*/ 2147483647 w 300"/>
              <a:gd name="T103" fmla="*/ 2147483647 h 302"/>
              <a:gd name="T104" fmla="*/ 2147483647 w 300"/>
              <a:gd name="T105" fmla="*/ 2147483647 h 302"/>
              <a:gd name="T106" fmla="*/ 2147483647 w 300"/>
              <a:gd name="T107" fmla="*/ 2147483647 h 302"/>
              <a:gd name="T108" fmla="*/ 2147483647 w 300"/>
              <a:gd name="T109" fmla="*/ 2147483647 h 302"/>
              <a:gd name="T110" fmla="*/ 2147483647 w 300"/>
              <a:gd name="T111" fmla="*/ 2147483647 h 302"/>
              <a:gd name="T112" fmla="*/ 2147483647 w 300"/>
              <a:gd name="T113" fmla="*/ 2147483647 h 302"/>
              <a:gd name="T114" fmla="*/ 2147483647 w 300"/>
              <a:gd name="T115" fmla="*/ 2147483647 h 302"/>
              <a:gd name="T116" fmla="*/ 2147483647 w 300"/>
              <a:gd name="T117" fmla="*/ 2147483647 h 302"/>
              <a:gd name="T118" fmla="*/ 2147483647 w 300"/>
              <a:gd name="T119" fmla="*/ 2147483647 h 302"/>
              <a:gd name="T120" fmla="*/ 2147483647 w 300"/>
              <a:gd name="T121" fmla="*/ 2147483647 h 3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0"/>
              <a:gd name="T184" fmla="*/ 0 h 302"/>
              <a:gd name="T185" fmla="*/ 300 w 300"/>
              <a:gd name="T186" fmla="*/ 302 h 3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0" h="302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gradFill rotWithShape="1">
            <a:gsLst>
              <a:gs pos="0">
                <a:srgbClr val="FF6600"/>
              </a:gs>
              <a:gs pos="100000">
                <a:srgbClr val="FF33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10" name="矩形 10"/>
          <p:cNvSpPr/>
          <p:nvPr userDrawn="1"/>
        </p:nvSpPr>
        <p:spPr bwMode="auto">
          <a:xfrm>
            <a:off x="2771800" y="8253536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en-US" altLang="zh-CN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HOMEPPT</a:t>
            </a:r>
            <a:r>
              <a:rPr lang="zh-CN" altLang="en-US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模板网</a:t>
            </a:r>
            <a:endParaRPr lang="en-US" altLang="zh-CN" sz="1400" b="1" dirty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en-US" altLang="zh-CN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  <a:hlinkClick r:id="rId6"/>
              </a:rPr>
              <a:t>WWW.HOMEPPT.COM/tubiao/</a:t>
            </a:r>
            <a:r>
              <a:rPr lang="en-US" altLang="zh-CN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  </a:t>
            </a:r>
            <a:endParaRPr lang="zh-CN" altLang="en-US" sz="1400" b="1" dirty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591823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36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396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76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03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301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0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4543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662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022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266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1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614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615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615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615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615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615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614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73E8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75FC24F-1E6D-4F85-9B69-25CA79F71C05}" type="datetime1">
              <a:rPr lang="ru-RU" b="1">
                <a:latin typeface="Lucida Sans Unicode" pitchFamily="34" charset="0"/>
                <a:ea typeface="굴림" pitchFamily="34" charset="-127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04.05.2021</a:t>
            </a:fld>
            <a:endParaRPr lang="ru-RU" b="1"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73E8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73E8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1C504B7-A3D0-4649-866F-4D2A77273E8F}" type="slidenum">
              <a:rPr lang="ru-RU" b="1">
                <a:latin typeface="Lucida Sans Unicode" pitchFamily="34" charset="0"/>
                <a:ea typeface="굴림" pitchFamily="34" charset="-127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61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522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0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incenter.kz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Объект 2"/>
          <p:cNvSpPr txBox="1">
            <a:spLocks/>
          </p:cNvSpPr>
          <p:nvPr/>
        </p:nvSpPr>
        <p:spPr bwMode="auto">
          <a:xfrm>
            <a:off x="2267744" y="188913"/>
            <a:ext cx="496855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kk-KZ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Қазақстан Республикасы 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kk-KZ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Білім және ғылым министрлігі «Қаржы орталығы» АҚ </a:t>
            </a:r>
            <a:endParaRPr lang="ru-RU" dirty="0">
              <a:solidFill>
                <a:srgbClr val="17375E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052" name="Заголовок 1"/>
          <p:cNvSpPr txBox="1">
            <a:spLocks/>
          </p:cNvSpPr>
          <p:nvPr/>
        </p:nvSpPr>
        <p:spPr bwMode="auto">
          <a:xfrm>
            <a:off x="80963" y="2276475"/>
            <a:ext cx="8958262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Жас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мамандардың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және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PhD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философия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докторларының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жұмысқа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орналастырылуын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мониторингілеу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</p:txBody>
      </p:sp>
      <p:pic>
        <p:nvPicPr>
          <p:cNvPr id="149509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88507"/>
            <a:ext cx="1370177" cy="115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106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қаңтардағы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№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410-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 заңмен «Б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ілім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Заңына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өзгерістер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толықтырулар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енгізілді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оларға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ҚР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азаматтары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орнынан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ұйымын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бітіргеннен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ақылы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негіздегі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оқудан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тапсырысы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оқуға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ауысқан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(2012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оқуға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түскен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уақытта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өтеп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жүргендерге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өзгерістер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қолданысқа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енгізілгенге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туындаған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қатынастарға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тапсырысы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оқудан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ақылы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негіздегі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оқуға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ауысқан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(2021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оқуға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түскендерге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кейіннен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қабылдану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шартымен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орнынан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ұйымынан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шығарылған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(2021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оқуға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түскендерге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жағдайларда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тармақта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мерзім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шегінде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тапсырысы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жүзінде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уақытына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мөлшерлес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жұмыспен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өтейді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31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Жұмыспен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өтеу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мерзімін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формуласына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қаражаты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есебінен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кеткен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шығыстарды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жүзінде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жұмыспен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өтелген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кезеңге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мөлшерлес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өтеу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lvl="0" algn="just"/>
            <a:endParaRPr lang="ru-RU" sz="3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000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5529"/>
            <a:ext cx="8229600" cy="707886"/>
          </a:xfrm>
          <a:noFill/>
          <a:ln>
            <a:noFill/>
          </a:ln>
        </p:spPr>
        <p:txBody>
          <a:bodyPr wrap="square" anchor="ctr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БӨЛУ КЕЗІНДЕ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ЕҢБЕКПЕН ӨТЕУДІ УАҚЫТША КЕЙІНГЕ ҚАЛДЫРУ ЖӘНЕ ЕҢБЕКПЕН ӨТЕУДЕН БОСТАУ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22350621"/>
              </p:ext>
            </p:extLst>
          </p:nvPr>
        </p:nvGraphicFramePr>
        <p:xfrm>
          <a:off x="539552" y="1988840"/>
          <a:ext cx="820891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7512" y="24023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1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1598" y="36264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3678" y="47158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58052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76470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Мерзімдік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әскери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қызметке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түскенде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шақырылғанда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жас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маманға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мерзіміне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қызметті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уақытын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қоспастан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қызметті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уақытына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мерзімі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кейін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шегеріледі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(2012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30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наурыздағы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ҚР ҮҚ-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ның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17-тармағы) 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3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>
                <a:solidFill>
                  <a:srgbClr val="002060"/>
                </a:solidFill>
              </a:rPr>
              <a:t>Заңда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осы </a:t>
            </a:r>
            <a:r>
              <a:rPr lang="ru-RU" dirty="0" err="1">
                <a:solidFill>
                  <a:srgbClr val="002060"/>
                </a:solidFill>
              </a:rPr>
              <a:t>Қағидаларда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көзделген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жағдайларды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қоспағанда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Заңда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көзделген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жұмысты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өтеу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жөніндегі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міндетін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орындамағаны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үшін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маман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философия (Р</a:t>
            </a:r>
            <a:r>
              <a:rPr lang="en-US" dirty="0" err="1">
                <a:solidFill>
                  <a:srgbClr val="002060"/>
                </a:solidFill>
              </a:rPr>
              <a:t>hD</a:t>
            </a:r>
            <a:r>
              <a:rPr lang="en-US" dirty="0">
                <a:solidFill>
                  <a:srgbClr val="002060"/>
                </a:solidFill>
              </a:rPr>
              <a:t>) </a:t>
            </a:r>
            <a:r>
              <a:rPr lang="ru-RU" dirty="0" err="1">
                <a:solidFill>
                  <a:srgbClr val="002060"/>
                </a:solidFill>
              </a:rPr>
              <a:t>докторы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өздерін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оқытуға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байланысты</a:t>
            </a:r>
            <a:r>
              <a:rPr lang="ru-RU" dirty="0">
                <a:solidFill>
                  <a:srgbClr val="002060"/>
                </a:solidFill>
              </a:rPr>
              <a:t> бюджет </a:t>
            </a:r>
            <a:r>
              <a:rPr lang="ru-RU" dirty="0" err="1">
                <a:solidFill>
                  <a:srgbClr val="002060"/>
                </a:solidFill>
              </a:rPr>
              <a:t>қаражаты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есебінен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жұмсалған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шығыстарды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білім</a:t>
            </a:r>
            <a:r>
              <a:rPr lang="ru-RU" dirty="0">
                <a:solidFill>
                  <a:srgbClr val="002060"/>
                </a:solidFill>
              </a:rPr>
              <a:t> беру </a:t>
            </a:r>
            <a:r>
              <a:rPr lang="ru-RU" dirty="0" err="1">
                <a:solidFill>
                  <a:srgbClr val="002060"/>
                </a:solidFill>
              </a:rPr>
              <a:t>саласындағы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уәкілетті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органның</a:t>
            </a:r>
            <a:r>
              <a:rPr lang="ru-RU" dirty="0">
                <a:solidFill>
                  <a:srgbClr val="002060"/>
                </a:solidFill>
              </a:rPr>
              <a:t> операторы </a:t>
            </a:r>
            <a:r>
              <a:rPr lang="ru-RU" dirty="0" err="1">
                <a:solidFill>
                  <a:srgbClr val="002060"/>
                </a:solidFill>
              </a:rPr>
              <a:t>арқылы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бюджетке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өтейді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4041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Box 1"/>
          <p:cNvSpPr txBox="1">
            <a:spLocks noChangeArrowheads="1"/>
          </p:cNvSpPr>
          <p:nvPr/>
        </p:nvSpPr>
        <p:spPr bwMode="auto">
          <a:xfrm>
            <a:off x="1825181" y="2204864"/>
            <a:ext cx="59683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70C0"/>
                </a:solidFill>
                <a:latin typeface="Book Antiqua" pitchFamily="18" charset="0"/>
              </a:rPr>
              <a:t>НАЗАРЛАРЫҢЫЗҒА РАҚМЕТ!</a:t>
            </a:r>
            <a:endParaRPr lang="ru-RU" sz="2800" dirty="0" smtClean="0">
              <a:solidFill>
                <a:srgbClr val="0070C0"/>
              </a:solidFill>
              <a:latin typeface="Book Antiqua" pitchFamily="18" charset="0"/>
            </a:endParaRPr>
          </a:p>
        </p:txBody>
      </p:sp>
      <p:pic>
        <p:nvPicPr>
          <p:cNvPr id="163843" name="Picture 2" descr="C:\Users\TastanbaevaZh\Desktop\fincen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667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3501008"/>
            <a:ext cx="83952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Байланысу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тетіктері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: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8(7172)69-50-38, 69-50-49, </a:t>
            </a:r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69-50-56, 69-50-57,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69-50-58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Сайт: </a:t>
            </a:r>
            <a:r>
              <a:rPr lang="en-US" sz="2400" b="1" dirty="0">
                <a:solidFill>
                  <a:srgbClr val="002060"/>
                </a:solidFill>
                <a:latin typeface="Book Antiqua" pitchFamily="18" charset="0"/>
                <a:hlinkClick r:id="rId3"/>
              </a:rPr>
              <a:t>https://fincenter.kz</a:t>
            </a:r>
            <a:r>
              <a:rPr lang="en-US" sz="2400" b="1" dirty="0" smtClean="0">
                <a:solidFill>
                  <a:srgbClr val="002060"/>
                </a:solidFill>
                <a:latin typeface="Book Antiqua" pitchFamily="18" charset="0"/>
                <a:hlinkClick r:id="rId3"/>
              </a:rPr>
              <a:t>/</a:t>
            </a:r>
            <a:endParaRPr lang="ru-RU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Электрондық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пошта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fincenter@fincenter.kz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457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Заголовок 1"/>
          <p:cNvSpPr txBox="1">
            <a:spLocks/>
          </p:cNvSpPr>
          <p:nvPr/>
        </p:nvSpPr>
        <p:spPr bwMode="auto">
          <a:xfrm>
            <a:off x="395288" y="116057"/>
            <a:ext cx="8229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«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»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Республикасы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Заңының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47-бабының 17-тармағына,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сондай-ақ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Маманды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жұмысқа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жіберу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қағидаларына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(2012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30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наурыздағы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№ 390 ҚР ҮҚ)</a:t>
            </a:r>
          </a:p>
        </p:txBody>
      </p:sp>
      <p:grpSp>
        <p:nvGrpSpPr>
          <p:cNvPr id="178179" name="Группа 4"/>
          <p:cNvGrpSpPr>
            <a:grpSpLocks/>
          </p:cNvGrpSpPr>
          <p:nvPr/>
        </p:nvGrpSpPr>
        <p:grpSpPr bwMode="auto">
          <a:xfrm>
            <a:off x="179388" y="1544638"/>
            <a:ext cx="8094662" cy="4482956"/>
            <a:chOff x="509786" y="1196752"/>
            <a:chExt cx="8094662" cy="4482956"/>
          </a:xfrm>
        </p:grpSpPr>
        <p:sp>
          <p:nvSpPr>
            <p:cNvPr id="178181" name="Rectangle 2"/>
            <p:cNvSpPr>
              <a:spLocks noChangeArrowheads="1"/>
            </p:cNvSpPr>
            <p:nvPr/>
          </p:nvSpPr>
          <p:spPr bwMode="auto">
            <a:xfrm>
              <a:off x="2597348" y="1763489"/>
              <a:ext cx="5991225" cy="931863"/>
            </a:xfrm>
            <a:prstGeom prst="rect">
              <a:avLst/>
            </a:prstGeom>
            <a:gradFill rotWithShape="1">
              <a:gsLst>
                <a:gs pos="0">
                  <a:srgbClr val="FFD8B1"/>
                </a:gs>
                <a:gs pos="100000">
                  <a:srgbClr val="766452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2" name="Rectangle 3"/>
            <p:cNvSpPr>
              <a:spLocks noChangeArrowheads="1"/>
            </p:cNvSpPr>
            <p:nvPr/>
          </p:nvSpPr>
          <p:spPr bwMode="auto">
            <a:xfrm>
              <a:off x="4437261" y="4462239"/>
              <a:ext cx="4151312" cy="1206500"/>
            </a:xfrm>
            <a:prstGeom prst="rect">
              <a:avLst/>
            </a:prstGeom>
            <a:gradFill rotWithShape="1">
              <a:gsLst>
                <a:gs pos="0">
                  <a:srgbClr val="ACCEBD"/>
                </a:gs>
                <a:gs pos="100000">
                  <a:srgbClr val="505F57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3" name="Rectangle 4"/>
            <p:cNvSpPr>
              <a:spLocks noChangeArrowheads="1"/>
            </p:cNvSpPr>
            <p:nvPr/>
          </p:nvSpPr>
          <p:spPr bwMode="auto">
            <a:xfrm>
              <a:off x="3111698" y="2625502"/>
              <a:ext cx="5492750" cy="931862"/>
            </a:xfrm>
            <a:prstGeom prst="rect">
              <a:avLst/>
            </a:prstGeom>
            <a:gradFill rotWithShape="1">
              <a:gsLst>
                <a:gs pos="0">
                  <a:srgbClr val="E2E0A0"/>
                </a:gs>
                <a:gs pos="100000">
                  <a:srgbClr val="69684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4" name="Rectangle 5"/>
            <p:cNvSpPr>
              <a:spLocks noChangeArrowheads="1"/>
            </p:cNvSpPr>
            <p:nvPr/>
          </p:nvSpPr>
          <p:spPr bwMode="auto">
            <a:xfrm>
              <a:off x="3697486" y="3558952"/>
              <a:ext cx="4891087" cy="904875"/>
            </a:xfrm>
            <a:prstGeom prst="rect">
              <a:avLst/>
            </a:prstGeom>
            <a:gradFill rotWithShape="1">
              <a:gsLst>
                <a:gs pos="0">
                  <a:srgbClr val="BED25A"/>
                </a:gs>
                <a:gs pos="100000">
                  <a:srgbClr val="58612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5" name="Line 6"/>
            <p:cNvSpPr>
              <a:spLocks noChangeShapeType="1"/>
            </p:cNvSpPr>
            <p:nvPr/>
          </p:nvSpPr>
          <p:spPr bwMode="auto">
            <a:xfrm>
              <a:off x="2929136" y="2627089"/>
              <a:ext cx="565943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6" name="Line 7"/>
            <p:cNvSpPr>
              <a:spLocks noChangeShapeType="1"/>
            </p:cNvSpPr>
            <p:nvPr/>
          </p:nvSpPr>
          <p:spPr bwMode="auto">
            <a:xfrm>
              <a:off x="3697486" y="3558952"/>
              <a:ext cx="48910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7" name="Line 8"/>
            <p:cNvSpPr>
              <a:spLocks noChangeShapeType="1"/>
            </p:cNvSpPr>
            <p:nvPr/>
          </p:nvSpPr>
          <p:spPr bwMode="auto">
            <a:xfrm>
              <a:off x="4286448" y="4463827"/>
              <a:ext cx="4302125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8" name="Line 9"/>
            <p:cNvSpPr>
              <a:spLocks noChangeShapeType="1"/>
            </p:cNvSpPr>
            <p:nvPr/>
          </p:nvSpPr>
          <p:spPr bwMode="auto">
            <a:xfrm>
              <a:off x="509786" y="5668739"/>
              <a:ext cx="80787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9" name="Text Box 10"/>
            <p:cNvSpPr txBox="1">
              <a:spLocks noChangeArrowheads="1"/>
            </p:cNvSpPr>
            <p:nvPr/>
          </p:nvSpPr>
          <p:spPr bwMode="auto">
            <a:xfrm>
              <a:off x="5188148" y="4479379"/>
              <a:ext cx="291519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2016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/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педагогтік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медициналық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0" name="Text Box 11"/>
            <p:cNvSpPr txBox="1">
              <a:spLocks noChangeArrowheads="1"/>
            </p:cNvSpPr>
            <p:nvPr/>
          </p:nvSpPr>
          <p:spPr bwMode="auto">
            <a:xfrm>
              <a:off x="4437261" y="3765327"/>
              <a:ext cx="36327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endPara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барлық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1" name="Text Box 12"/>
            <p:cNvSpPr txBox="1">
              <a:spLocks noChangeArrowheads="1"/>
            </p:cNvSpPr>
            <p:nvPr/>
          </p:nvSpPr>
          <p:spPr bwMode="auto">
            <a:xfrm>
              <a:off x="3894162" y="2721074"/>
              <a:ext cx="4175844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endParaRPr kumimoji="1" lang="ru-RU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педагогтік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медициналық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2" name="Text Box 13"/>
            <p:cNvSpPr txBox="1">
              <a:spLocks noChangeArrowheads="1"/>
            </p:cNvSpPr>
            <p:nvPr/>
          </p:nvSpPr>
          <p:spPr bwMode="auto">
            <a:xfrm>
              <a:off x="2963146" y="1857078"/>
              <a:ext cx="510686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2008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педагогтік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медициналық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2012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ветеринариялық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grpSp>
          <p:nvGrpSpPr>
            <p:cNvPr id="178193" name="Group 14"/>
            <p:cNvGrpSpPr>
              <a:grpSpLocks/>
            </p:cNvGrpSpPr>
            <p:nvPr/>
          </p:nvGrpSpPr>
          <p:grpSpPr bwMode="auto">
            <a:xfrm>
              <a:off x="509786" y="1196752"/>
              <a:ext cx="4678362" cy="4476750"/>
              <a:chOff x="-115" y="653"/>
              <a:chExt cx="3913" cy="3607"/>
            </a:xfrm>
          </p:grpSpPr>
          <p:grpSp>
            <p:nvGrpSpPr>
              <p:cNvPr id="178198" name="Group 15"/>
              <p:cNvGrpSpPr>
                <a:grpSpLocks/>
              </p:cNvGrpSpPr>
              <p:nvPr/>
            </p:nvGrpSpPr>
            <p:grpSpPr bwMode="auto">
              <a:xfrm>
                <a:off x="-115" y="3051"/>
                <a:ext cx="3913" cy="1214"/>
                <a:chOff x="61" y="3086"/>
                <a:chExt cx="2912" cy="963"/>
              </a:xfrm>
            </p:grpSpPr>
            <p:sp>
              <p:nvSpPr>
                <p:cNvPr id="39" name="Freeform 16"/>
                <p:cNvSpPr>
                  <a:spLocks/>
                </p:cNvSpPr>
                <p:nvPr/>
              </p:nvSpPr>
              <p:spPr bwMode="gray">
                <a:xfrm>
                  <a:off x="351" y="3086"/>
                  <a:ext cx="2242" cy="346"/>
                </a:xfrm>
                <a:custGeom>
                  <a:avLst/>
                  <a:gdLst>
                    <a:gd name="T0" fmla="*/ 0 w 2208"/>
                    <a:gd name="T1" fmla="*/ 1672 h 303"/>
                    <a:gd name="T2" fmla="*/ 2412 w 2208"/>
                    <a:gd name="T3" fmla="*/ 1698 h 303"/>
                    <a:gd name="T4" fmla="*/ 2693 w 2208"/>
                    <a:gd name="T5" fmla="*/ 0 h 303"/>
                    <a:gd name="T6" fmla="*/ 842 w 2208"/>
                    <a:gd name="T7" fmla="*/ 159 h 303"/>
                    <a:gd name="T8" fmla="*/ 0 w 2208"/>
                    <a:gd name="T9" fmla="*/ 1672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solidFill>
                  <a:srgbClr val="5590D7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gray">
                <a:xfrm>
                  <a:off x="61" y="3429"/>
                  <a:ext cx="2597" cy="617"/>
                </a:xfrm>
                <a:custGeom>
                  <a:avLst/>
                  <a:gdLst>
                    <a:gd name="T0" fmla="*/ 0 w 2557"/>
                    <a:gd name="T1" fmla="*/ 3186 h 538"/>
                    <a:gd name="T2" fmla="*/ 3128 w 2557"/>
                    <a:gd name="T3" fmla="*/ 3182 h 538"/>
                    <a:gd name="T4" fmla="*/ 2767 w 2557"/>
                    <a:gd name="T5" fmla="*/ 1 h 538"/>
                    <a:gd name="T6" fmla="*/ 353 w 2557"/>
                    <a:gd name="T7" fmla="*/ 0 h 538"/>
                    <a:gd name="T8" fmla="*/ 0 w 2557"/>
                    <a:gd name="T9" fmla="*/ 3186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gray">
                <a:xfrm>
                  <a:off x="2352" y="3092"/>
                  <a:ext cx="621" cy="957"/>
                </a:xfrm>
                <a:custGeom>
                  <a:avLst/>
                  <a:gdLst>
                    <a:gd name="T0" fmla="*/ 366 w 612"/>
                    <a:gd name="T1" fmla="*/ 4837 h 836"/>
                    <a:gd name="T2" fmla="*/ 739 w 612"/>
                    <a:gd name="T3" fmla="*/ 2755 h 836"/>
                    <a:gd name="T4" fmla="*/ 273 w 612"/>
                    <a:gd name="T5" fmla="*/ 0 h 836"/>
                    <a:gd name="T6" fmla="*/ 0 w 612"/>
                    <a:gd name="T7" fmla="*/ 1753 h 836"/>
                    <a:gd name="T8" fmla="*/ 366 w 612"/>
                    <a:gd name="T9" fmla="*/ 4837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rgbClr val="70A2DE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199" name="Group 19"/>
              <p:cNvGrpSpPr>
                <a:grpSpLocks/>
              </p:cNvGrpSpPr>
              <p:nvPr/>
            </p:nvGrpSpPr>
            <p:grpSpPr bwMode="auto">
              <a:xfrm>
                <a:off x="305" y="2403"/>
                <a:ext cx="2912" cy="963"/>
                <a:chOff x="305" y="2403"/>
                <a:chExt cx="2912" cy="963"/>
              </a:xfrm>
            </p:grpSpPr>
            <p:sp>
              <p:nvSpPr>
                <p:cNvPr id="178211" name="Freeform 20"/>
                <p:cNvSpPr>
                  <a:spLocks/>
                </p:cNvSpPr>
                <p:nvPr/>
              </p:nvSpPr>
              <p:spPr bwMode="gray">
                <a:xfrm>
                  <a:off x="595" y="2403"/>
                  <a:ext cx="2242" cy="346"/>
                </a:xfrm>
                <a:custGeom>
                  <a:avLst/>
                  <a:gdLst>
                    <a:gd name="T0" fmla="*/ 0 w 2208"/>
                    <a:gd name="T1" fmla="*/ 89569 h 303"/>
                    <a:gd name="T2" fmla="*/ 3814 w 2208"/>
                    <a:gd name="T3" fmla="*/ 91006 h 303"/>
                    <a:gd name="T4" fmla="*/ 4260 w 2208"/>
                    <a:gd name="T5" fmla="*/ 0 h 303"/>
                    <a:gd name="T6" fmla="*/ 1332 w 2208"/>
                    <a:gd name="T7" fmla="*/ 8581 h 303"/>
                    <a:gd name="T8" fmla="*/ 0 w 2208"/>
                    <a:gd name="T9" fmla="*/ 89569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gradFill rotWithShape="1">
                  <a:gsLst>
                    <a:gs pos="0">
                      <a:srgbClr val="558000"/>
                    </a:gs>
                    <a:gs pos="50000">
                      <a:srgbClr val="385500"/>
                    </a:gs>
                    <a:gs pos="100000">
                      <a:srgbClr val="558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gray">
                <a:xfrm>
                  <a:off x="305" y="2746"/>
                  <a:ext cx="2597" cy="618"/>
                </a:xfrm>
                <a:custGeom>
                  <a:avLst/>
                  <a:gdLst>
                    <a:gd name="T0" fmla="*/ 0 w 2557"/>
                    <a:gd name="T1" fmla="*/ 4191 h 538"/>
                    <a:gd name="T2" fmla="*/ 3227 w 2557"/>
                    <a:gd name="T3" fmla="*/ 4185 h 538"/>
                    <a:gd name="T4" fmla="*/ 2854 w 2557"/>
                    <a:gd name="T5" fmla="*/ 1 h 538"/>
                    <a:gd name="T6" fmla="*/ 365 w 2557"/>
                    <a:gd name="T7" fmla="*/ 0 h 538"/>
                    <a:gd name="T8" fmla="*/ 0 w 2557"/>
                    <a:gd name="T9" fmla="*/ 4191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98000">
                      <a:schemeClr val="accent4">
                        <a:lumMod val="75000"/>
                      </a:schemeClr>
                    </a:gs>
                  </a:gsLst>
                  <a:lin ang="2700000" scaled="1"/>
                </a:gra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gray">
                <a:xfrm>
                  <a:off x="2595" y="2409"/>
                  <a:ext cx="619" cy="957"/>
                </a:xfrm>
                <a:custGeom>
                  <a:avLst/>
                  <a:gdLst>
                    <a:gd name="T0" fmla="*/ 376 w 612"/>
                    <a:gd name="T1" fmla="*/ 6338 h 836"/>
                    <a:gd name="T2" fmla="*/ 761 w 612"/>
                    <a:gd name="T3" fmla="*/ 3611 h 836"/>
                    <a:gd name="T4" fmla="*/ 281 w 612"/>
                    <a:gd name="T5" fmla="*/ 0 h 836"/>
                    <a:gd name="T6" fmla="*/ 0 w 612"/>
                    <a:gd name="T7" fmla="*/ 2297 h 836"/>
                    <a:gd name="T8" fmla="*/ 376 w 612"/>
                    <a:gd name="T9" fmla="*/ 6338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0" name="Group 23"/>
              <p:cNvGrpSpPr>
                <a:grpSpLocks/>
              </p:cNvGrpSpPr>
              <p:nvPr/>
            </p:nvGrpSpPr>
            <p:grpSpPr bwMode="auto">
              <a:xfrm>
                <a:off x="635" y="1825"/>
                <a:ext cx="2150" cy="838"/>
                <a:chOff x="635" y="1825"/>
                <a:chExt cx="2150" cy="838"/>
              </a:xfrm>
            </p:grpSpPr>
            <p:sp>
              <p:nvSpPr>
                <p:cNvPr id="178208" name="Freeform 24"/>
                <p:cNvSpPr>
                  <a:spLocks/>
                </p:cNvSpPr>
                <p:nvPr/>
              </p:nvSpPr>
              <p:spPr bwMode="gray">
                <a:xfrm>
                  <a:off x="2261" y="1825"/>
                  <a:ext cx="524" cy="838"/>
                </a:xfrm>
                <a:custGeom>
                  <a:avLst/>
                  <a:gdLst>
                    <a:gd name="T0" fmla="*/ 0 w 516"/>
                    <a:gd name="T1" fmla="*/ 67361 h 732"/>
                    <a:gd name="T2" fmla="*/ 570 w 516"/>
                    <a:gd name="T3" fmla="*/ 245228 h 732"/>
                    <a:gd name="T4" fmla="*/ 997 w 516"/>
                    <a:gd name="T5" fmla="*/ 148815 h 732"/>
                    <a:gd name="T6" fmla="*/ 302 w 516"/>
                    <a:gd name="T7" fmla="*/ 0 h 732"/>
                    <a:gd name="T8" fmla="*/ 0 w 516"/>
                    <a:gd name="T9" fmla="*/ 67361 h 7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16"/>
                    <a:gd name="T16" fmla="*/ 0 h 732"/>
                    <a:gd name="T17" fmla="*/ 516 w 516"/>
                    <a:gd name="T18" fmla="*/ 732 h 7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16" h="732">
                      <a:moveTo>
                        <a:pt x="0" y="201"/>
                      </a:moveTo>
                      <a:lnTo>
                        <a:pt x="294" y="731"/>
                      </a:lnTo>
                      <a:lnTo>
                        <a:pt x="515" y="444"/>
                      </a:lnTo>
                      <a:lnTo>
                        <a:pt x="156" y="0"/>
                      </a:lnTo>
                      <a:lnTo>
                        <a:pt x="0" y="201"/>
                      </a:lnTo>
                    </a:path>
                  </a:pathLst>
                </a:custGeom>
                <a:solidFill>
                  <a:srgbClr val="FEF8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9" name="Freeform 25"/>
                <p:cNvSpPr>
                  <a:spLocks/>
                </p:cNvSpPr>
                <p:nvPr/>
              </p:nvSpPr>
              <p:spPr bwMode="gray">
                <a:xfrm>
                  <a:off x="915" y="1825"/>
                  <a:ext cx="1504" cy="226"/>
                </a:xfrm>
                <a:custGeom>
                  <a:avLst/>
                  <a:gdLst>
                    <a:gd name="T0" fmla="*/ 0 w 1481"/>
                    <a:gd name="T1" fmla="*/ 72095 h 197"/>
                    <a:gd name="T2" fmla="*/ 2577 w 1481"/>
                    <a:gd name="T3" fmla="*/ 72095 h 197"/>
                    <a:gd name="T4" fmla="*/ 2870 w 1481"/>
                    <a:gd name="T5" fmla="*/ 0 h 197"/>
                    <a:gd name="T6" fmla="*/ 713 w 1481"/>
                    <a:gd name="T7" fmla="*/ 3 h 197"/>
                    <a:gd name="T8" fmla="*/ 0 w 1481"/>
                    <a:gd name="T9" fmla="*/ 72095 h 1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1"/>
                    <a:gd name="T16" fmla="*/ 0 h 197"/>
                    <a:gd name="T17" fmla="*/ 1481 w 1481"/>
                    <a:gd name="T18" fmla="*/ 197 h 1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1" h="197">
                      <a:moveTo>
                        <a:pt x="0" y="196"/>
                      </a:moveTo>
                      <a:lnTo>
                        <a:pt x="1329" y="196"/>
                      </a:lnTo>
                      <a:lnTo>
                        <a:pt x="1480" y="0"/>
                      </a:lnTo>
                      <a:lnTo>
                        <a:pt x="367" y="3"/>
                      </a:lnTo>
                      <a:lnTo>
                        <a:pt x="0" y="196"/>
                      </a:lnTo>
                    </a:path>
                  </a:pathLst>
                </a:custGeom>
                <a:gradFill rotWithShape="1">
                  <a:gsLst>
                    <a:gs pos="0">
                      <a:srgbClr val="9E9A00"/>
                    </a:gs>
                    <a:gs pos="50000">
                      <a:srgbClr val="696600"/>
                    </a:gs>
                    <a:gs pos="100000">
                      <a:srgbClr val="9E9A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10" name="Freeform 26"/>
                <p:cNvSpPr>
                  <a:spLocks/>
                </p:cNvSpPr>
                <p:nvPr/>
              </p:nvSpPr>
              <p:spPr bwMode="gray">
                <a:xfrm>
                  <a:off x="635" y="2051"/>
                  <a:ext cx="1935" cy="607"/>
                </a:xfrm>
                <a:custGeom>
                  <a:avLst/>
                  <a:gdLst>
                    <a:gd name="T0" fmla="*/ 0 w 1906"/>
                    <a:gd name="T1" fmla="*/ 180360 h 530"/>
                    <a:gd name="T2" fmla="*/ 3646 w 1906"/>
                    <a:gd name="T3" fmla="*/ 180360 h 530"/>
                    <a:gd name="T4" fmla="*/ 3075 w 1906"/>
                    <a:gd name="T5" fmla="*/ 0 h 530"/>
                    <a:gd name="T6" fmla="*/ 539 w 1906"/>
                    <a:gd name="T7" fmla="*/ 0 h 530"/>
                    <a:gd name="T8" fmla="*/ 0 w 1906"/>
                    <a:gd name="T9" fmla="*/ 180360 h 5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06"/>
                    <a:gd name="T16" fmla="*/ 0 h 530"/>
                    <a:gd name="T17" fmla="*/ 1906 w 1906"/>
                    <a:gd name="T18" fmla="*/ 530 h 5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06" h="530">
                      <a:moveTo>
                        <a:pt x="0" y="529"/>
                      </a:moveTo>
                      <a:lnTo>
                        <a:pt x="1905" y="529"/>
                      </a:lnTo>
                      <a:lnTo>
                        <a:pt x="1606" y="0"/>
                      </a:lnTo>
                      <a:lnTo>
                        <a:pt x="282" y="0"/>
                      </a:lnTo>
                      <a:lnTo>
                        <a:pt x="0" y="529"/>
                      </a:lnTo>
                    </a:path>
                  </a:pathLst>
                </a:custGeom>
                <a:gradFill rotWithShape="1">
                  <a:gsLst>
                    <a:gs pos="0">
                      <a:srgbClr val="CCCC00"/>
                    </a:gs>
                    <a:gs pos="100000">
                      <a:srgbClr val="5E5E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1" name="Group 27"/>
              <p:cNvGrpSpPr>
                <a:grpSpLocks/>
              </p:cNvGrpSpPr>
              <p:nvPr/>
            </p:nvGrpSpPr>
            <p:grpSpPr bwMode="auto">
              <a:xfrm>
                <a:off x="955" y="1234"/>
                <a:ext cx="1404" cy="737"/>
                <a:chOff x="955" y="1234"/>
                <a:chExt cx="1404" cy="737"/>
              </a:xfrm>
            </p:grpSpPr>
            <p:sp>
              <p:nvSpPr>
                <p:cNvPr id="178205" name="Freeform 28"/>
                <p:cNvSpPr>
                  <a:spLocks/>
                </p:cNvSpPr>
                <p:nvPr/>
              </p:nvSpPr>
              <p:spPr bwMode="gray">
                <a:xfrm>
                  <a:off x="1250" y="1239"/>
                  <a:ext cx="742" cy="118"/>
                </a:xfrm>
                <a:custGeom>
                  <a:avLst/>
                  <a:gdLst>
                    <a:gd name="T0" fmla="*/ 0 w 734"/>
                    <a:gd name="T1" fmla="*/ 22714 h 104"/>
                    <a:gd name="T2" fmla="*/ 1038 w 734"/>
                    <a:gd name="T3" fmla="*/ 23580 h 104"/>
                    <a:gd name="T4" fmla="*/ 1167 w 734"/>
                    <a:gd name="T5" fmla="*/ 0 h 104"/>
                    <a:gd name="T6" fmla="*/ 284 w 734"/>
                    <a:gd name="T7" fmla="*/ 0 h 104"/>
                    <a:gd name="T8" fmla="*/ 0 w 734"/>
                    <a:gd name="T9" fmla="*/ 22714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4"/>
                    <a:gd name="T16" fmla="*/ 0 h 104"/>
                    <a:gd name="T17" fmla="*/ 734 w 734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4" h="104">
                      <a:moveTo>
                        <a:pt x="0" y="100"/>
                      </a:moveTo>
                      <a:lnTo>
                        <a:pt x="652" y="103"/>
                      </a:lnTo>
                      <a:lnTo>
                        <a:pt x="733" y="0"/>
                      </a:lnTo>
                      <a:lnTo>
                        <a:pt x="180" y="0"/>
                      </a:lnTo>
                      <a:lnTo>
                        <a:pt x="0" y="100"/>
                      </a:lnTo>
                    </a:path>
                  </a:pathLst>
                </a:custGeom>
                <a:gradFill rotWithShape="1">
                  <a:gsLst>
                    <a:gs pos="0">
                      <a:srgbClr val="FF6535"/>
                    </a:gs>
                    <a:gs pos="50000">
                      <a:srgbClr val="A94323"/>
                    </a:gs>
                    <a:gs pos="100000">
                      <a:srgbClr val="FF6535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6" name="Freeform 29"/>
                <p:cNvSpPr>
                  <a:spLocks/>
                </p:cNvSpPr>
                <p:nvPr/>
              </p:nvSpPr>
              <p:spPr bwMode="gray">
                <a:xfrm>
                  <a:off x="955" y="1354"/>
                  <a:ext cx="1258" cy="617"/>
                </a:xfrm>
                <a:custGeom>
                  <a:avLst/>
                  <a:gdLst>
                    <a:gd name="T0" fmla="*/ 0 w 1239"/>
                    <a:gd name="T1" fmla="*/ 194238 h 538"/>
                    <a:gd name="T2" fmla="*/ 2380 w 1239"/>
                    <a:gd name="T3" fmla="*/ 194238 h 538"/>
                    <a:gd name="T4" fmla="*/ 1827 w 1239"/>
                    <a:gd name="T5" fmla="*/ 0 h 538"/>
                    <a:gd name="T6" fmla="*/ 554 w 1239"/>
                    <a:gd name="T7" fmla="*/ 0 h 538"/>
                    <a:gd name="T8" fmla="*/ 0 w 1239"/>
                    <a:gd name="T9" fmla="*/ 194238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39"/>
                    <a:gd name="T16" fmla="*/ 0 h 538"/>
                    <a:gd name="T17" fmla="*/ 1239 w 1239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39" h="538">
                      <a:moveTo>
                        <a:pt x="0" y="537"/>
                      </a:moveTo>
                      <a:lnTo>
                        <a:pt x="1238" y="537"/>
                      </a:lnTo>
                      <a:lnTo>
                        <a:pt x="950" y="0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rgbClr val="FF9933"/>
                    </a:gs>
                    <a:gs pos="100000">
                      <a:srgbClr val="764718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7" name="Freeform 30"/>
                <p:cNvSpPr>
                  <a:spLocks/>
                </p:cNvSpPr>
                <p:nvPr/>
              </p:nvSpPr>
              <p:spPr bwMode="gray">
                <a:xfrm>
                  <a:off x="1914" y="1234"/>
                  <a:ext cx="445" cy="732"/>
                </a:xfrm>
                <a:custGeom>
                  <a:avLst/>
                  <a:gdLst>
                    <a:gd name="T0" fmla="*/ 516 w 439"/>
                    <a:gd name="T1" fmla="*/ 235104 h 638"/>
                    <a:gd name="T2" fmla="*/ 784 w 439"/>
                    <a:gd name="T3" fmla="*/ 162639 h 638"/>
                    <a:gd name="T4" fmla="*/ 134 w 439"/>
                    <a:gd name="T5" fmla="*/ 0 h 638"/>
                    <a:gd name="T6" fmla="*/ 0 w 439"/>
                    <a:gd name="T7" fmla="*/ 35237 h 638"/>
                    <a:gd name="T8" fmla="*/ 516 w 439"/>
                    <a:gd name="T9" fmla="*/ 235104 h 6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39"/>
                    <a:gd name="T16" fmla="*/ 0 h 638"/>
                    <a:gd name="T17" fmla="*/ 439 w 439"/>
                    <a:gd name="T18" fmla="*/ 638 h 6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39" h="638">
                      <a:moveTo>
                        <a:pt x="289" y="637"/>
                      </a:moveTo>
                      <a:lnTo>
                        <a:pt x="438" y="441"/>
                      </a:lnTo>
                      <a:lnTo>
                        <a:pt x="79" y="0"/>
                      </a:lnTo>
                      <a:lnTo>
                        <a:pt x="0" y="96"/>
                      </a:lnTo>
                      <a:lnTo>
                        <a:pt x="289" y="637"/>
                      </a:lnTo>
                    </a:path>
                  </a:pathLst>
                </a:cu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2" name="Group 31"/>
              <p:cNvGrpSpPr>
                <a:grpSpLocks/>
              </p:cNvGrpSpPr>
              <p:nvPr/>
            </p:nvGrpSpPr>
            <p:grpSpPr bwMode="auto">
              <a:xfrm>
                <a:off x="1284" y="653"/>
                <a:ext cx="653" cy="616"/>
                <a:chOff x="1284" y="653"/>
                <a:chExt cx="653" cy="616"/>
              </a:xfrm>
            </p:grpSpPr>
            <p:sp>
              <p:nvSpPr>
                <p:cNvPr id="178203" name="Freeform 32"/>
                <p:cNvSpPr>
                  <a:spLocks/>
                </p:cNvSpPr>
                <p:nvPr/>
              </p:nvSpPr>
              <p:spPr bwMode="gray">
                <a:xfrm>
                  <a:off x="1284" y="653"/>
                  <a:ext cx="598" cy="616"/>
                </a:xfrm>
                <a:custGeom>
                  <a:avLst/>
                  <a:gdLst>
                    <a:gd name="T0" fmla="*/ 0 w 587"/>
                    <a:gd name="T1" fmla="*/ 194914 h 537"/>
                    <a:gd name="T2" fmla="*/ 1298 w 587"/>
                    <a:gd name="T3" fmla="*/ 196133 h 537"/>
                    <a:gd name="T4" fmla="*/ 628 w 587"/>
                    <a:gd name="T5" fmla="*/ 0 h 537"/>
                    <a:gd name="T6" fmla="*/ 0 w 587"/>
                    <a:gd name="T7" fmla="*/ 194914 h 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87"/>
                    <a:gd name="T13" fmla="*/ 0 h 537"/>
                    <a:gd name="T14" fmla="*/ 587 w 587"/>
                    <a:gd name="T15" fmla="*/ 537 h 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87" h="537">
                      <a:moveTo>
                        <a:pt x="0" y="533"/>
                      </a:moveTo>
                      <a:lnTo>
                        <a:pt x="586" y="536"/>
                      </a:lnTo>
                      <a:lnTo>
                        <a:pt x="283" y="0"/>
                      </a:lnTo>
                      <a:lnTo>
                        <a:pt x="0" y="533"/>
                      </a:lnTo>
                    </a:path>
                  </a:pathLst>
                </a:custGeom>
                <a:solidFill>
                  <a:srgbClr val="F778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4" name="Freeform 33"/>
                <p:cNvSpPr>
                  <a:spLocks/>
                </p:cNvSpPr>
                <p:nvPr/>
              </p:nvSpPr>
              <p:spPr bwMode="gray">
                <a:xfrm>
                  <a:off x="1568" y="653"/>
                  <a:ext cx="369" cy="613"/>
                </a:xfrm>
                <a:custGeom>
                  <a:avLst/>
                  <a:gdLst>
                    <a:gd name="T0" fmla="*/ 531 w 364"/>
                    <a:gd name="T1" fmla="*/ 185852 h 535"/>
                    <a:gd name="T2" fmla="*/ 651 w 364"/>
                    <a:gd name="T3" fmla="*/ 154898 h 535"/>
                    <a:gd name="T4" fmla="*/ 0 w 364"/>
                    <a:gd name="T5" fmla="*/ 0 h 535"/>
                    <a:gd name="T6" fmla="*/ 531 w 364"/>
                    <a:gd name="T7" fmla="*/ 185852 h 5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4"/>
                    <a:gd name="T13" fmla="*/ 0 h 535"/>
                    <a:gd name="T14" fmla="*/ 364 w 364"/>
                    <a:gd name="T15" fmla="*/ 535 h 5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4" h="535">
                      <a:moveTo>
                        <a:pt x="296" y="534"/>
                      </a:moveTo>
                      <a:lnTo>
                        <a:pt x="363" y="445"/>
                      </a:lnTo>
                      <a:lnTo>
                        <a:pt x="0" y="0"/>
                      </a:lnTo>
                      <a:lnTo>
                        <a:pt x="296" y="534"/>
                      </a:lnTo>
                    </a:path>
                  </a:pathLst>
                </a:custGeom>
                <a:solidFill>
                  <a:srgbClr val="F7785F"/>
                </a:solidFill>
                <a:ln w="3175" cap="rnd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</p:grp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1406482" y="3047777"/>
              <a:ext cx="2509608" cy="6093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Мемлекеттік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</a:p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білім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беру </a:t>
              </a:r>
            </a:p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тапсырысы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1940123" y="2284189"/>
              <a:ext cx="1233488" cy="4478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Ауыл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квотасы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1098099" y="4901360"/>
              <a:ext cx="2974475" cy="5270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Жоғары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және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жоғары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</a:p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оқу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орнынан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кейінгі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білім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беру </a:t>
              </a:r>
            </a:p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(</a:t>
              </a:r>
              <a: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магистратура, резидентура)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</p:txBody>
        </p:sp>
        <p:sp>
          <p:nvSpPr>
            <p:cNvPr id="140310" name="Rectangle 37"/>
            <p:cNvSpPr>
              <a:spLocks noChangeArrowheads="1"/>
            </p:cNvSpPr>
            <p:nvPr/>
          </p:nvSpPr>
          <p:spPr bwMode="auto">
            <a:xfrm>
              <a:off x="1492987" y="4024089"/>
              <a:ext cx="2257283" cy="28733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Философия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докторлары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 </a:t>
              </a:r>
            </a:p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(</a:t>
              </a:r>
              <a:r>
                <a:rPr kumimoji="1" lang="en-US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PhD)</a:t>
              </a:r>
            </a:p>
          </p:txBody>
        </p:sp>
      </p:grpSp>
      <p:sp>
        <p:nvSpPr>
          <p:cNvPr id="178180" name="TextBox 41"/>
          <p:cNvSpPr txBox="1">
            <a:spLocks noChangeArrowheads="1"/>
          </p:cNvSpPr>
          <p:nvPr/>
        </p:nvSpPr>
        <p:spPr bwMode="auto">
          <a:xfrm>
            <a:off x="2206625" y="1412875"/>
            <a:ext cx="5965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Мына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азаматтарға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үшжылдық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жұмыспен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міндеті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жүктелген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: </a:t>
            </a:r>
          </a:p>
        </p:txBody>
      </p:sp>
      <p:sp>
        <p:nvSpPr>
          <p:cNvPr id="42" name="Подзаголовок 2"/>
          <p:cNvSpPr txBox="1">
            <a:spLocks/>
          </p:cNvSpPr>
          <p:nvPr/>
        </p:nvSpPr>
        <p:spPr>
          <a:xfrm>
            <a:off x="1353344" y="6165304"/>
            <a:ext cx="6400800" cy="5676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ЖОО-</a:t>
            </a:r>
            <a:r>
              <a:rPr lang="ru-RU" b="1" dirty="0" err="1" smtClean="0">
                <a:solidFill>
                  <a:srgbClr val="C00000"/>
                </a:solidFill>
              </a:rPr>
              <a:t>ны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бітіргеннен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кейін</a:t>
            </a:r>
            <a:r>
              <a:rPr lang="ru-RU" b="1" dirty="0" smtClean="0">
                <a:solidFill>
                  <a:srgbClr val="C00000"/>
                </a:solidFill>
              </a:rPr>
              <a:t> 3 </a:t>
            </a:r>
            <a:r>
              <a:rPr lang="ru-RU" b="1" dirty="0" err="1" smtClean="0">
                <a:solidFill>
                  <a:srgbClr val="C00000"/>
                </a:solidFill>
              </a:rPr>
              <a:t>жыл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2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3060" y="363952"/>
            <a:ext cx="3540103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АУЫЛ КВОТАСЫ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9255" y="908720"/>
            <a:ext cx="77113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u="sng" dirty="0" err="1">
                <a:solidFill>
                  <a:srgbClr val="FF0000"/>
                </a:solidFill>
                <a:latin typeface="Book Antiqua" pitchFamily="18" charset="0"/>
              </a:rPr>
              <a:t>Ауыл</a:t>
            </a:r>
            <a:r>
              <a:rPr lang="ru-RU" sz="2000" b="1" i="1" u="sng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b="1" i="1" u="sng" dirty="0" err="1">
                <a:solidFill>
                  <a:srgbClr val="FF0000"/>
                </a:solidFill>
                <a:latin typeface="Book Antiqua" pitchFamily="18" charset="0"/>
              </a:rPr>
              <a:t>квотасы</a:t>
            </a:r>
            <a:r>
              <a:rPr lang="ru-RU" sz="2000" b="1" i="1" u="sng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педагогтік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медециналық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ветеринариялық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интернатура)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479" y="1844824"/>
            <a:ext cx="5920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>
                <a:solidFill>
                  <a:srgbClr val="00B0F0"/>
                </a:solidFill>
                <a:latin typeface="Book Antiqua" pitchFamily="18" charset="0"/>
              </a:rPr>
              <a:t>2008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жылдан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бастап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30240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Педагогтік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2228" y="2490224"/>
            <a:ext cx="5759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ҚАЙДА ЖҰМЫСТЫ ӨТЕУГЕ ТИІС?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5444" y="328498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Медициналық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4068" y="328498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Ветеринариялық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259632" y="4149080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977532" y="4149080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086156" y="4193581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5358855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err="1" smtClean="0">
                <a:solidFill>
                  <a:srgbClr val="0070C0"/>
                </a:solidFill>
                <a:latin typeface="Book Antiqua" pitchFamily="18" charset="0"/>
              </a:rPr>
              <a:t>Ауылдық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u="sng" dirty="0" err="1" smtClean="0">
                <a:solidFill>
                  <a:srgbClr val="0070C0"/>
                </a:solidFill>
                <a:latin typeface="Book Antiqua" pitchFamily="18" charset="0"/>
              </a:rPr>
              <a:t>жердегі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 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БІЛІМ БЕРУ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ұйымында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5424" y="5375621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err="1">
                <a:solidFill>
                  <a:srgbClr val="0070C0"/>
                </a:solidFill>
                <a:latin typeface="Book Antiqua" pitchFamily="18" charset="0"/>
              </a:rPr>
              <a:t>Ауылдық</a:t>
            </a:r>
            <a:r>
              <a:rPr lang="ru-RU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u="sng" dirty="0" err="1">
                <a:solidFill>
                  <a:srgbClr val="0070C0"/>
                </a:solidFill>
                <a:latin typeface="Book Antiqua" pitchFamily="18" charset="0"/>
              </a:rPr>
              <a:t>жердегі</a:t>
            </a:r>
            <a:r>
              <a:rPr lang="ru-RU" u="sng" dirty="0">
                <a:solidFill>
                  <a:srgbClr val="0070C0"/>
                </a:solidFill>
                <a:latin typeface="Book Antiqua" pitchFamily="18" charset="0"/>
              </a:rPr>
              <a:t> 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ДЕНСАУЛЫҚ САҚТАУ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ұйымында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74468" y="5375621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err="1" smtClean="0">
                <a:solidFill>
                  <a:srgbClr val="0070C0"/>
                </a:solidFill>
                <a:latin typeface="Book Antiqua" pitchFamily="18" charset="0"/>
              </a:rPr>
              <a:t>Ауылдық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u="sng" dirty="0" err="1" smtClean="0">
                <a:solidFill>
                  <a:srgbClr val="0070C0"/>
                </a:solidFill>
                <a:latin typeface="Book Antiqua" pitchFamily="18" charset="0"/>
              </a:rPr>
              <a:t>жерде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u="sng" dirty="0" err="1" smtClean="0">
                <a:solidFill>
                  <a:srgbClr val="0070C0"/>
                </a:solidFill>
                <a:latin typeface="Book Antiqua" pitchFamily="18" charset="0"/>
              </a:rPr>
              <a:t>орналасқан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ВЕТЕРИНАРИЯ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саласындағы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ұйымдарда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3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184" y="260648"/>
            <a:ext cx="7488832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2. МЕМЛЕКЕТТІК БІЛІМ БЕРУ ТАПСЫРЫСЫ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98072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u="sng" dirty="0" err="1">
                <a:solidFill>
                  <a:srgbClr val="FF0000"/>
                </a:solidFill>
                <a:latin typeface="Book Antiqua" pitchFamily="18" charset="0"/>
              </a:rPr>
              <a:t>Мемлекеттік</a:t>
            </a:r>
            <a:r>
              <a:rPr lang="ru-RU" sz="2000" b="1" i="1" u="sng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b="1" i="1" u="sng" dirty="0" err="1">
                <a:solidFill>
                  <a:srgbClr val="FF0000"/>
                </a:solidFill>
                <a:latin typeface="Book Antiqua" pitchFamily="18" charset="0"/>
              </a:rPr>
              <a:t>білім</a:t>
            </a:r>
            <a:r>
              <a:rPr lang="ru-RU" sz="2000" b="1" i="1" u="sng" dirty="0">
                <a:solidFill>
                  <a:srgbClr val="FF0000"/>
                </a:solidFill>
                <a:latin typeface="Book Antiqua" pitchFamily="18" charset="0"/>
              </a:rPr>
              <a:t> беру </a:t>
            </a:r>
            <a:r>
              <a:rPr lang="ru-RU" sz="2000" b="1" i="1" u="sng" dirty="0" err="1">
                <a:solidFill>
                  <a:srgbClr val="FF0000"/>
                </a:solidFill>
                <a:latin typeface="Book Antiqua" pitchFamily="18" charset="0"/>
              </a:rPr>
              <a:t>тапсырысы</a:t>
            </a:r>
            <a:r>
              <a:rPr lang="ru-RU" sz="2000" b="1" i="1" u="sng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педагогтік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</a:p>
          <a:p>
            <a:pPr algn="ctr"/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медициналық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14372" y="2175247"/>
            <a:ext cx="5663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>
                <a:solidFill>
                  <a:srgbClr val="00B0F0"/>
                </a:solidFill>
                <a:latin typeface="Book Antiqua" pitchFamily="18" charset="0"/>
              </a:rPr>
              <a:t>2012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жылдан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бастап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330240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Педагогтік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2403" y="2679303"/>
            <a:ext cx="5759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ҚАЙДА ЖҰМЫСТЫ ӨТЕУГЕ ТИІС?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4068" y="328498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Медициналық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663788" y="4149080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084168" y="4149080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522920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БІЛІМ БЕРУ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ұйымы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048" y="521987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ДЕНСАУЛЫҚ САҚТАУ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ұйымы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208946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Мемлекеттік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беру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тапсырысы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негізінде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u="sng" dirty="0">
                <a:solidFill>
                  <a:srgbClr val="C00000"/>
                </a:solidFill>
                <a:latin typeface="Book Antiqua" pitchFamily="18" charset="0"/>
              </a:rPr>
              <a:t>философия </a:t>
            </a:r>
            <a:r>
              <a:rPr lang="ru-RU" sz="2000" b="1" i="1" u="sng" dirty="0" err="1" smtClean="0">
                <a:solidFill>
                  <a:srgbClr val="C00000"/>
                </a:solidFill>
                <a:latin typeface="Book Antiqua" pitchFamily="18" charset="0"/>
              </a:rPr>
              <a:t>докторы</a:t>
            </a:r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 (</a:t>
            </a:r>
            <a:r>
              <a:rPr lang="ru-RU" sz="2000" b="1" i="1" u="sng" dirty="0">
                <a:solidFill>
                  <a:srgbClr val="C00000"/>
                </a:solidFill>
                <a:latin typeface="Book Antiqua" pitchFamily="18" charset="0"/>
              </a:rPr>
              <a:t>Р</a:t>
            </a:r>
            <a:r>
              <a:rPr lang="en-US" sz="2000" b="1" i="1" u="sng" dirty="0" err="1">
                <a:solidFill>
                  <a:srgbClr val="C00000"/>
                </a:solidFill>
                <a:latin typeface="Book Antiqua" pitchFamily="18" charset="0"/>
              </a:rPr>
              <a:t>hD</a:t>
            </a:r>
            <a:r>
              <a:rPr lang="en-US" sz="2000" b="1" i="1" u="sng" dirty="0">
                <a:solidFill>
                  <a:srgbClr val="C00000"/>
                </a:solidFill>
                <a:latin typeface="Book Antiqua" pitchFamily="18" charset="0"/>
              </a:rPr>
              <a:t>)</a:t>
            </a:r>
            <a:r>
              <a:rPr lang="en-US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бағдарламасы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u="sng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4372" y="2103239"/>
            <a:ext cx="5663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>
                <a:solidFill>
                  <a:srgbClr val="00B0F0"/>
                </a:solidFill>
                <a:latin typeface="Book Antiqua" pitchFamily="18" charset="0"/>
              </a:rPr>
              <a:t>2012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жылдан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бастап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3512" y="3036368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Барлық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</a:t>
            </a:r>
            <a:endParaRPr lang="en-US" sz="20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14372" y="2566885"/>
            <a:ext cx="57599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ҚАЙДА ЖҰМЫСТЫ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ӨТЕУГЕ ТИІС?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2775717">
            <a:off x="3052168" y="3763271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8582271">
            <a:off x="5676876" y="3772272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95234" y="4747515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Жоғары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жоғары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оқу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орнынан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кейінгі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ұйымдарында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(ЖОО-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ларда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)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048" y="4747515"/>
            <a:ext cx="297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ҒЫЛЫМИ ҰЙЫМДАРДА 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3. МЕМЛЕКЕТТІК БІЛІМ БЕРУ ТАПСЫРЫСЫ (</a:t>
            </a:r>
            <a:r>
              <a:rPr lang="en-US" dirty="0" smtClean="0"/>
              <a:t>PhD</a:t>
            </a:r>
            <a:r>
              <a:rPr lang="kk-KZ" dirty="0" smtClean="0"/>
              <a:t> философия докторлары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6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208946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Мемлекеттік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беру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тапсырысы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БАСҚА </a:t>
            </a:r>
            <a:r>
              <a:rPr lang="ru-RU" sz="2000" b="1" i="1" dirty="0">
                <a:solidFill>
                  <a:srgbClr val="FF0000"/>
                </a:solidFill>
                <a:latin typeface="Book Antiqua" pitchFamily="18" charset="0"/>
              </a:rPr>
              <a:t>МАМАНДЫҚТАРҒА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endParaRPr lang="ru-RU" sz="2000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2175247"/>
            <a:ext cx="5704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Book Antiqua" pitchFamily="18" charset="0"/>
              </a:rPr>
              <a:t>2017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жылдан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бастап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234" y="3394749"/>
            <a:ext cx="6588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Барлық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мен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санаттар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бакалавриат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, магистратура)</a:t>
            </a:r>
            <a:endParaRPr lang="en-US" sz="2000" dirty="0" smtClean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780928"/>
            <a:ext cx="5759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ҚАЙДА ЖҰМЫСТЫ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ӨТЕУГЕ ТИІС?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063501" y="4005064"/>
            <a:ext cx="890976" cy="792088"/>
          </a:xfrm>
          <a:prstGeom prst="down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0">
                <a:srgbClr val="007C31"/>
              </a:gs>
              <a:gs pos="50000">
                <a:srgbClr val="28AD5F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3176" y="509737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err="1">
                <a:solidFill>
                  <a:srgbClr val="00B050"/>
                </a:solidFill>
                <a:latin typeface="Book Antiqua" pitchFamily="18" charset="0"/>
              </a:rPr>
              <a:t>Меншік</a:t>
            </a:r>
            <a:r>
              <a:rPr lang="ru-RU" sz="2000" b="1" u="sng" dirty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50"/>
                </a:solidFill>
                <a:latin typeface="Book Antiqua" pitchFamily="18" charset="0"/>
              </a:rPr>
              <a:t>нысанына</a:t>
            </a:r>
            <a:r>
              <a:rPr lang="ru-RU" sz="2000" b="1" u="sng" dirty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50"/>
                </a:solidFill>
                <a:latin typeface="Book Antiqua" pitchFamily="18" charset="0"/>
              </a:rPr>
              <a:t>қарамастан</a:t>
            </a:r>
            <a:r>
              <a:rPr lang="ru-RU" sz="2000" b="1" u="sng" dirty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ұйымдарда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өтейді</a:t>
            </a:r>
            <a:endParaRPr lang="ru-RU" sz="2000" b="1" u="sng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4. МЕМЛЕКЕТТІК БІЛІМ БЕРУ ТАПСЫРЫСЫ  (</a:t>
            </a:r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 err="1" smtClean="0"/>
              <a:t>мамандықтар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43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Book Antiqua" pitchFamily="18" charset="0"/>
              </a:rPr>
              <a:t>Жұмысқа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 Antiqua" pitchFamily="18" charset="0"/>
              </a:rPr>
              <a:t>бөлу</a:t>
            </a:r>
            <a:endParaRPr lang="ru-RU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мақсатында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оларды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дербес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endParaRPr lang="ru-RU" sz="1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комиссиялар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жыл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сайын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дербес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үшін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мен философия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оқу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бітіретін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Қазақстан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Республикасының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тиісті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жоғары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оқу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орындарының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жанынан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құрылады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.  </a:t>
            </a: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Тиісті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комиссияға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дәлелді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себепсіз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келмеген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/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немесе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b="1" u="sng" dirty="0" err="1">
                <a:solidFill>
                  <a:srgbClr val="0070C0"/>
                </a:solidFill>
                <a:latin typeface="Book Antiqua" pitchFamily="18" charset="0"/>
              </a:rPr>
              <a:t>олардың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  <a:latin typeface="Book Antiqua" pitchFamily="18" charset="0"/>
              </a:rPr>
              <a:t>қатысуынсыз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  <a:latin typeface="Book Antiqua" pitchFamily="18" charset="0"/>
              </a:rPr>
              <a:t>бөлінеді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669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82154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Жас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мамандарды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жұмысқа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бөлу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тәртібі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68152"/>
            <a:ext cx="8640960" cy="53012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мынадай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тәртіппен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:  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ЖОО-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ларда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жұмысқа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дербес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бөлу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жөніндегі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комиссиялар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құрылады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;  </a:t>
            </a:r>
          </a:p>
          <a:p>
            <a:pPr algn="just"/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маманның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алдағы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уақытта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орналасатындығы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ол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орнына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келгенге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дейін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орны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сақталатындығы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туралы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берушінің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өтінішхаты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негізінде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.</a:t>
            </a:r>
            <a:endParaRPr lang="ru-RU" sz="2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кезінде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бос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орындары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болмаған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жағдайда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комиссиялар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мерзімінде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жұмыссыз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ретінде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есепте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болған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уақытты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есептей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отырып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тікелей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тұрғылықты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жеріндегі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халықты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жұмыспен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қамту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орталығына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жұмыс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іздеп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жүрген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адам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ретінде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тіркеуге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тұруға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жібереді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Ағымдағы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жылы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оқуын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бітірген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1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қыркүйектен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кешікпей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орнына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жолдама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бойынша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келеді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4203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Философия </a:t>
            </a:r>
            <a:r>
              <a:rPr lang="ru-RU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докторларын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(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PhD) </a:t>
            </a:r>
            <a:r>
              <a:rPr lang="kk-K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жұмысқа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бөлу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тәртібі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496944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мынадай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тәртіппен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: </a:t>
            </a:r>
            <a:endParaRPr lang="ru-RU" sz="2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ЖОО-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ларда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философия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(Р</a:t>
            </a:r>
            <a:r>
              <a:rPr lang="en-US" sz="2000" dirty="0" err="1">
                <a:solidFill>
                  <a:srgbClr val="0070C0"/>
                </a:solidFill>
                <a:latin typeface="Book Antiqua" pitchFamily="18" charset="0"/>
              </a:rPr>
              <a:t>hD</a:t>
            </a:r>
            <a:r>
              <a:rPr lang="en-US" sz="2000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жұмысқа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дербес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бөлу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жөніндегі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комиссиялар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құрылады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Философия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sz="2000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дербес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ұсынылған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ЖОО-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лар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мен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ғылыми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ұйымдардың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кадрлардағы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қажеттілігі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туралы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өтінімдеріне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сәйкес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кезінде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бос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орындары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болмаған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жағдайда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комиссиялар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0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en-US" sz="2000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мерзімінде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жұмыссыз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ретінде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есепте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болған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уақытты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есептей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отырып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тікелей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тұрғылықты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жеріндегі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халықты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жұмыспен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қамту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орталығына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жұмыс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іздеп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жүрген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адам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ретінде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тіркеуге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тұруға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жібереді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  <a:p>
            <a:pPr algn="just"/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Ағымдағы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жылы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оқуын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бітірген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философия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000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       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1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қыркүйектен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кешікпей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орнына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жолдама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бойынша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келеді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  <a:p>
            <a:pPr algn="just"/>
            <a:endParaRPr lang="ru-RU" sz="21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01689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933</Words>
  <Application>Microsoft Office PowerPoint</Application>
  <PresentationFormat>Экран (4:3)</PresentationFormat>
  <Paragraphs>99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 Office</vt:lpstr>
      <vt:lpstr>1_Волна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Жұмысқа бөлу</vt:lpstr>
      <vt:lpstr>Жас мамандарды жұмысқа бөлу тәртібі</vt:lpstr>
      <vt:lpstr>Философия докторларын (PhD) жұмысқа бөлу тәртібі </vt:lpstr>
      <vt:lpstr>2021 жылғы 8 қаңтардағы № 410-VI  заңмен «Білім туралы» Қазақстан Республикасының Заңына өзгерістер мен толықтырулар енгізілді, оларға сәйкес:</vt:lpstr>
      <vt:lpstr>БӨЛУ КЕЗІНДЕ ЕҢБЕКПЕН ӨТЕУДІ УАҚЫТША КЕЙІНГЕ ҚАЛДЫРУ ЖӘНЕ ЕҢБЕКПЕН ӨТЕУДЕН БОСТАУ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Жанар Саятжановна Тастанбаева</dc:creator>
  <cp:lastModifiedBy>Дилара Сериккалиевна Булатова</cp:lastModifiedBy>
  <cp:revision>86</cp:revision>
  <cp:lastPrinted>2019-03-29T11:40:11Z</cp:lastPrinted>
  <dcterms:created xsi:type="dcterms:W3CDTF">2019-02-25T04:24:15Z</dcterms:created>
  <dcterms:modified xsi:type="dcterms:W3CDTF">2021-05-04T05:25:14Z</dcterms:modified>
</cp:coreProperties>
</file>